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6" r:id="rId21"/>
    <p:sldId id="275" r:id="rId22"/>
    <p:sldId id="277" r:id="rId23"/>
    <p:sldId id="278" r:id="rId24"/>
    <p:sldId id="279" r:id="rId25"/>
    <p:sldId id="280" r:id="rId26"/>
    <p:sldId id="281"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0609" autoAdjust="0"/>
    <p:restoredTop sz="94667" autoAdjust="0"/>
  </p:normalViewPr>
  <p:slideViewPr>
    <p:cSldViewPr>
      <p:cViewPr varScale="1">
        <p:scale>
          <a:sx n="102" d="100"/>
          <a:sy n="102" d="100"/>
        </p:scale>
        <p:origin x="-123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135EAB-D70B-4AB4-9CA7-075B46E4612F}" type="datetimeFigureOut">
              <a:rPr lang="en-US" smtClean="0"/>
              <a:pPr/>
              <a:t>5/12/18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D9582D-6921-40C0-A76D-DD70354508F7}" type="slidenum">
              <a:rPr lang="en-US" smtClean="0"/>
              <a:pPr/>
              <a:t>‹#›</a:t>
            </a:fld>
            <a:endParaRPr lang="en-US" dirty="0"/>
          </a:p>
        </p:txBody>
      </p:sp>
    </p:spTree>
    <p:extLst>
      <p:ext uri="{BB962C8B-B14F-4D97-AF65-F5344CB8AC3E}">
        <p14:creationId xmlns:p14="http://schemas.microsoft.com/office/powerpoint/2010/main" val="2291986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94B65DB-8071-4B47-B1BB-51D96E3E15A0}" type="datetime1">
              <a:rPr lang="en-US" smtClean="0"/>
              <a:pPr/>
              <a:t>5/12/18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dirty="0" smtClean="0"/>
              <a:t>Dyer &amp; Smith, LLC</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6050DC5-F7F7-42C3-AB80-518263282EB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D1BEA-9C06-4688-A3D5-F1179A1325DE}" type="datetime1">
              <a:rPr lang="en-US" smtClean="0"/>
              <a:pPr/>
              <a:t>5/12/18</a:t>
            </a:fld>
            <a:endParaRPr lang="en-US" dirty="0"/>
          </a:p>
        </p:txBody>
      </p:sp>
      <p:sp>
        <p:nvSpPr>
          <p:cNvPr id="5" name="Footer Placeholder 4"/>
          <p:cNvSpPr>
            <a:spLocks noGrp="1"/>
          </p:cNvSpPr>
          <p:nvPr>
            <p:ph type="ftr" sz="quarter" idx="11"/>
          </p:nvPr>
        </p:nvSpPr>
        <p:spPr/>
        <p:txBody>
          <a:bodyPr/>
          <a:lstStyle>
            <a:extLst/>
          </a:lstStyle>
          <a:p>
            <a:r>
              <a:rPr lang="en-US" dirty="0" smtClean="0"/>
              <a:t>Dyer &amp; Smith, LLC</a:t>
            </a:r>
            <a:endParaRPr lang="en-US" dirty="0"/>
          </a:p>
        </p:txBody>
      </p:sp>
      <p:sp>
        <p:nvSpPr>
          <p:cNvPr id="6" name="Slide Number Placeholder 5"/>
          <p:cNvSpPr>
            <a:spLocks noGrp="1"/>
          </p:cNvSpPr>
          <p:nvPr>
            <p:ph type="sldNum" sz="quarter" idx="12"/>
          </p:nvPr>
        </p:nvSpPr>
        <p:spPr/>
        <p:txBody>
          <a:bodyPr/>
          <a:lstStyle>
            <a:extLst/>
          </a:lstStyle>
          <a:p>
            <a:fld id="{C6050DC5-F7F7-42C3-AB80-518263282EB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6E0316-EAAD-4BA4-94B9-D08ED3DD238E}" type="datetime1">
              <a:rPr lang="en-US" smtClean="0"/>
              <a:pPr/>
              <a:t>5/12/18</a:t>
            </a:fld>
            <a:endParaRPr lang="en-US" dirty="0"/>
          </a:p>
        </p:txBody>
      </p:sp>
      <p:sp>
        <p:nvSpPr>
          <p:cNvPr id="5" name="Footer Placeholder 4"/>
          <p:cNvSpPr>
            <a:spLocks noGrp="1"/>
          </p:cNvSpPr>
          <p:nvPr>
            <p:ph type="ftr" sz="quarter" idx="11"/>
          </p:nvPr>
        </p:nvSpPr>
        <p:spPr/>
        <p:txBody>
          <a:bodyPr/>
          <a:lstStyle>
            <a:extLst/>
          </a:lstStyle>
          <a:p>
            <a:r>
              <a:rPr lang="en-US" dirty="0" smtClean="0"/>
              <a:t>Dyer &amp; Smith, LLC</a:t>
            </a:r>
            <a:endParaRPr lang="en-US" dirty="0"/>
          </a:p>
        </p:txBody>
      </p:sp>
      <p:sp>
        <p:nvSpPr>
          <p:cNvPr id="6" name="Slide Number Placeholder 5"/>
          <p:cNvSpPr>
            <a:spLocks noGrp="1"/>
          </p:cNvSpPr>
          <p:nvPr>
            <p:ph type="sldNum" sz="quarter" idx="12"/>
          </p:nvPr>
        </p:nvSpPr>
        <p:spPr/>
        <p:txBody>
          <a:bodyPr/>
          <a:lstStyle>
            <a:extLst/>
          </a:lstStyle>
          <a:p>
            <a:fld id="{C6050DC5-F7F7-42C3-AB80-518263282EB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8BCBA5-7616-44CB-82FE-1AB13EF52C14}" type="datetime1">
              <a:rPr lang="en-US" smtClean="0"/>
              <a:pPr/>
              <a:t>5/12/18</a:t>
            </a:fld>
            <a:endParaRPr lang="en-US" dirty="0"/>
          </a:p>
        </p:txBody>
      </p:sp>
      <p:sp>
        <p:nvSpPr>
          <p:cNvPr id="5" name="Footer Placeholder 4"/>
          <p:cNvSpPr>
            <a:spLocks noGrp="1"/>
          </p:cNvSpPr>
          <p:nvPr>
            <p:ph type="ftr" sz="quarter" idx="11"/>
          </p:nvPr>
        </p:nvSpPr>
        <p:spPr/>
        <p:txBody>
          <a:bodyPr/>
          <a:lstStyle>
            <a:extLst/>
          </a:lstStyle>
          <a:p>
            <a:r>
              <a:rPr lang="en-US" dirty="0" smtClean="0"/>
              <a:t>Dyer &amp; Smith, LLC</a:t>
            </a:r>
            <a:endParaRPr lang="en-US" dirty="0"/>
          </a:p>
        </p:txBody>
      </p:sp>
      <p:sp>
        <p:nvSpPr>
          <p:cNvPr id="6" name="Slide Number Placeholder 5"/>
          <p:cNvSpPr>
            <a:spLocks noGrp="1"/>
          </p:cNvSpPr>
          <p:nvPr>
            <p:ph type="sldNum" sz="quarter" idx="12"/>
          </p:nvPr>
        </p:nvSpPr>
        <p:spPr/>
        <p:txBody>
          <a:bodyPr/>
          <a:lstStyle>
            <a:extLst/>
          </a:lstStyle>
          <a:p>
            <a:fld id="{C6050DC5-F7F7-42C3-AB80-518263282EB6}"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F5B3FEB-1869-4784-AA38-EB05B2D6FF99}" type="datetime1">
              <a:rPr lang="en-US" smtClean="0"/>
              <a:pPr/>
              <a:t>5/12/18</a:t>
            </a:fld>
            <a:endParaRPr lang="en-US" dirty="0"/>
          </a:p>
        </p:txBody>
      </p:sp>
      <p:sp>
        <p:nvSpPr>
          <p:cNvPr id="5" name="Footer Placeholder 4"/>
          <p:cNvSpPr>
            <a:spLocks noGrp="1"/>
          </p:cNvSpPr>
          <p:nvPr>
            <p:ph type="ftr" sz="quarter" idx="11"/>
          </p:nvPr>
        </p:nvSpPr>
        <p:spPr/>
        <p:txBody>
          <a:bodyPr/>
          <a:lstStyle>
            <a:extLst/>
          </a:lstStyle>
          <a:p>
            <a:r>
              <a:rPr lang="en-US" dirty="0" smtClean="0"/>
              <a:t>Dyer &amp; Smith, LLC</a:t>
            </a:r>
            <a:endParaRPr lang="en-US" dirty="0"/>
          </a:p>
        </p:txBody>
      </p:sp>
      <p:sp>
        <p:nvSpPr>
          <p:cNvPr id="6" name="Slide Number Placeholder 5"/>
          <p:cNvSpPr>
            <a:spLocks noGrp="1"/>
          </p:cNvSpPr>
          <p:nvPr>
            <p:ph type="sldNum" sz="quarter" idx="12"/>
          </p:nvPr>
        </p:nvSpPr>
        <p:spPr/>
        <p:txBody>
          <a:bodyPr/>
          <a:lstStyle>
            <a:extLst/>
          </a:lstStyle>
          <a:p>
            <a:fld id="{C6050DC5-F7F7-42C3-AB80-518263282EB6}"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4486AF5-1B18-43E1-9FBE-AD0A53E63A6F}" type="datetime1">
              <a:rPr lang="en-US" smtClean="0"/>
              <a:pPr/>
              <a:t>5/12/18</a:t>
            </a:fld>
            <a:endParaRPr lang="en-US" dirty="0"/>
          </a:p>
        </p:txBody>
      </p:sp>
      <p:sp>
        <p:nvSpPr>
          <p:cNvPr id="6" name="Footer Placeholder 5"/>
          <p:cNvSpPr>
            <a:spLocks noGrp="1"/>
          </p:cNvSpPr>
          <p:nvPr>
            <p:ph type="ftr" sz="quarter" idx="11"/>
          </p:nvPr>
        </p:nvSpPr>
        <p:spPr/>
        <p:txBody>
          <a:bodyPr/>
          <a:lstStyle>
            <a:extLst/>
          </a:lstStyle>
          <a:p>
            <a:r>
              <a:rPr lang="en-US" dirty="0" smtClean="0"/>
              <a:t>Dyer &amp; Smith, LLC</a:t>
            </a:r>
            <a:endParaRPr lang="en-US" dirty="0"/>
          </a:p>
        </p:txBody>
      </p:sp>
      <p:sp>
        <p:nvSpPr>
          <p:cNvPr id="7" name="Slide Number Placeholder 6"/>
          <p:cNvSpPr>
            <a:spLocks noGrp="1"/>
          </p:cNvSpPr>
          <p:nvPr>
            <p:ph type="sldNum" sz="quarter" idx="12"/>
          </p:nvPr>
        </p:nvSpPr>
        <p:spPr/>
        <p:txBody>
          <a:bodyPr/>
          <a:lstStyle>
            <a:extLst/>
          </a:lstStyle>
          <a:p>
            <a:fld id="{C6050DC5-F7F7-42C3-AB80-518263282EB6}"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1ADEA98-C9CB-4799-9C1B-C030F7316D6C}" type="datetime1">
              <a:rPr lang="en-US" smtClean="0"/>
              <a:pPr/>
              <a:t>5/12/18</a:t>
            </a:fld>
            <a:endParaRPr lang="en-US" dirty="0"/>
          </a:p>
        </p:txBody>
      </p:sp>
      <p:sp>
        <p:nvSpPr>
          <p:cNvPr id="8" name="Footer Placeholder 7"/>
          <p:cNvSpPr>
            <a:spLocks noGrp="1"/>
          </p:cNvSpPr>
          <p:nvPr>
            <p:ph type="ftr" sz="quarter" idx="11"/>
          </p:nvPr>
        </p:nvSpPr>
        <p:spPr/>
        <p:txBody>
          <a:bodyPr/>
          <a:lstStyle>
            <a:extLst/>
          </a:lstStyle>
          <a:p>
            <a:r>
              <a:rPr lang="en-US" dirty="0" smtClean="0"/>
              <a:t>Dyer &amp; Smith, LLC</a:t>
            </a:r>
            <a:endParaRPr lang="en-US" dirty="0"/>
          </a:p>
        </p:txBody>
      </p:sp>
      <p:sp>
        <p:nvSpPr>
          <p:cNvPr id="9" name="Slide Number Placeholder 8"/>
          <p:cNvSpPr>
            <a:spLocks noGrp="1"/>
          </p:cNvSpPr>
          <p:nvPr>
            <p:ph type="sldNum" sz="quarter" idx="12"/>
          </p:nvPr>
        </p:nvSpPr>
        <p:spPr/>
        <p:txBody>
          <a:bodyPr/>
          <a:lstStyle>
            <a:extLst/>
          </a:lstStyle>
          <a:p>
            <a:fld id="{C6050DC5-F7F7-42C3-AB80-518263282EB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E9C5214-7A39-4644-867B-E6A54A2CF9E8}" type="datetime1">
              <a:rPr lang="en-US" smtClean="0"/>
              <a:pPr/>
              <a:t>5/12/18</a:t>
            </a:fld>
            <a:endParaRPr lang="en-US" dirty="0"/>
          </a:p>
        </p:txBody>
      </p:sp>
      <p:sp>
        <p:nvSpPr>
          <p:cNvPr id="4" name="Footer Placeholder 3"/>
          <p:cNvSpPr>
            <a:spLocks noGrp="1"/>
          </p:cNvSpPr>
          <p:nvPr>
            <p:ph type="ftr" sz="quarter" idx="11"/>
          </p:nvPr>
        </p:nvSpPr>
        <p:spPr/>
        <p:txBody>
          <a:bodyPr/>
          <a:lstStyle>
            <a:extLst/>
          </a:lstStyle>
          <a:p>
            <a:r>
              <a:rPr lang="en-US" dirty="0" smtClean="0"/>
              <a:t>Dyer &amp; Smith, LLC</a:t>
            </a:r>
            <a:endParaRPr lang="en-US" dirty="0"/>
          </a:p>
        </p:txBody>
      </p:sp>
      <p:sp>
        <p:nvSpPr>
          <p:cNvPr id="5" name="Slide Number Placeholder 4"/>
          <p:cNvSpPr>
            <a:spLocks noGrp="1"/>
          </p:cNvSpPr>
          <p:nvPr>
            <p:ph type="sldNum" sz="quarter" idx="12"/>
          </p:nvPr>
        </p:nvSpPr>
        <p:spPr/>
        <p:txBody>
          <a:bodyPr/>
          <a:lstStyle>
            <a:extLst/>
          </a:lstStyle>
          <a:p>
            <a:fld id="{C6050DC5-F7F7-42C3-AB80-518263282EB6}"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66AAB37-B834-4CDD-A215-DBCCA89F9C97}" type="datetime1">
              <a:rPr lang="en-US" smtClean="0"/>
              <a:pPr/>
              <a:t>5/12/18</a:t>
            </a:fld>
            <a:endParaRPr lang="en-US" dirty="0"/>
          </a:p>
        </p:txBody>
      </p:sp>
      <p:sp>
        <p:nvSpPr>
          <p:cNvPr id="3" name="Footer Placeholder 2"/>
          <p:cNvSpPr>
            <a:spLocks noGrp="1"/>
          </p:cNvSpPr>
          <p:nvPr>
            <p:ph type="ftr" sz="quarter" idx="11"/>
          </p:nvPr>
        </p:nvSpPr>
        <p:spPr/>
        <p:txBody>
          <a:bodyPr/>
          <a:lstStyle>
            <a:extLst/>
          </a:lstStyle>
          <a:p>
            <a:r>
              <a:rPr lang="en-US" dirty="0" smtClean="0"/>
              <a:t>Dyer &amp; Smith, LLC</a:t>
            </a:r>
            <a:endParaRPr lang="en-US" dirty="0"/>
          </a:p>
        </p:txBody>
      </p:sp>
      <p:sp>
        <p:nvSpPr>
          <p:cNvPr id="4" name="Slide Number Placeholder 3"/>
          <p:cNvSpPr>
            <a:spLocks noGrp="1"/>
          </p:cNvSpPr>
          <p:nvPr>
            <p:ph type="sldNum" sz="quarter" idx="12"/>
          </p:nvPr>
        </p:nvSpPr>
        <p:spPr/>
        <p:txBody>
          <a:bodyPr/>
          <a:lstStyle>
            <a:extLst/>
          </a:lstStyle>
          <a:p>
            <a:fld id="{C6050DC5-F7F7-42C3-AB80-518263282EB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72285A4-D75C-421E-8682-DFCBA563A572}" type="datetime1">
              <a:rPr lang="en-US" smtClean="0"/>
              <a:pPr/>
              <a:t>5/12/18</a:t>
            </a:fld>
            <a:endParaRPr lang="en-US" dirty="0"/>
          </a:p>
        </p:txBody>
      </p:sp>
      <p:sp>
        <p:nvSpPr>
          <p:cNvPr id="6" name="Footer Placeholder 5"/>
          <p:cNvSpPr>
            <a:spLocks noGrp="1"/>
          </p:cNvSpPr>
          <p:nvPr>
            <p:ph type="ftr" sz="quarter" idx="11"/>
          </p:nvPr>
        </p:nvSpPr>
        <p:spPr/>
        <p:txBody>
          <a:bodyPr/>
          <a:lstStyle>
            <a:extLst/>
          </a:lstStyle>
          <a:p>
            <a:r>
              <a:rPr lang="en-US" dirty="0" smtClean="0"/>
              <a:t>Dyer &amp; Smith, LLC</a:t>
            </a:r>
            <a:endParaRPr lang="en-US" dirty="0"/>
          </a:p>
        </p:txBody>
      </p:sp>
      <p:sp>
        <p:nvSpPr>
          <p:cNvPr id="7" name="Slide Number Placeholder 6"/>
          <p:cNvSpPr>
            <a:spLocks noGrp="1"/>
          </p:cNvSpPr>
          <p:nvPr>
            <p:ph type="sldNum" sz="quarter" idx="12"/>
          </p:nvPr>
        </p:nvSpPr>
        <p:spPr/>
        <p:txBody>
          <a:bodyPr/>
          <a:lstStyle>
            <a:extLst/>
          </a:lstStyle>
          <a:p>
            <a:fld id="{C6050DC5-F7F7-42C3-AB80-518263282EB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08883C-23AA-49DA-B03B-CC38F4D25B1C}" type="datetime1">
              <a:rPr lang="en-US" smtClean="0"/>
              <a:pPr/>
              <a:t>5/12/18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dirty="0" smtClean="0"/>
              <a:t>Dyer &amp; Smith, LLC</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6050DC5-F7F7-42C3-AB80-518263282EB6}"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4611B02-F589-479F-86B4-E12B25368D0D}" type="datetime1">
              <a:rPr lang="en-US" smtClean="0"/>
              <a:pPr/>
              <a:t>5/12/18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dirty="0" smtClean="0"/>
              <a:t>Dyer &amp; Smith, LLC</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050DC5-F7F7-42C3-AB80-518263282EB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ffectLst>
            <a:outerShdw blurRad="50800" dist="38100" dir="5400000" algn="t" rotWithShape="0">
              <a:prstClr val="black">
                <a:alpha val="40000"/>
              </a:prstClr>
            </a:outerShdw>
          </a:effectLst>
        </p:spPr>
        <p:txBody>
          <a:bodyPr/>
          <a:lstStyle/>
          <a:p>
            <a:pPr algn="ctr"/>
            <a:r>
              <a:rPr lang="en-US" dirty="0" smtClean="0">
                <a:solidFill>
                  <a:srgbClr val="FF0000"/>
                </a:solidFill>
                <a:latin typeface="+mn-lt"/>
                <a:cs typeface="Mongolian Baiti" pitchFamily="66" charset="0"/>
              </a:rPr>
              <a:t>NAPAA- Finance and Accounting Conference</a:t>
            </a:r>
            <a:endParaRPr lang="en-US" dirty="0">
              <a:solidFill>
                <a:srgbClr val="FF0000"/>
              </a:solidFill>
              <a:latin typeface="+mn-lt"/>
              <a:cs typeface="Mongolian Baiti" pitchFamily="66" charset="0"/>
            </a:endParaRPr>
          </a:p>
        </p:txBody>
      </p:sp>
      <p:sp>
        <p:nvSpPr>
          <p:cNvPr id="3" name="Subtitle 2"/>
          <p:cNvSpPr>
            <a:spLocks noGrp="1"/>
          </p:cNvSpPr>
          <p:nvPr>
            <p:ph type="subTitle" idx="1"/>
          </p:nvPr>
        </p:nvSpPr>
        <p:spPr>
          <a:xfrm>
            <a:off x="685800" y="3753296"/>
            <a:ext cx="7772400" cy="1199704"/>
          </a:xfrm>
        </p:spPr>
        <p:txBody>
          <a:bodyPr>
            <a:normAutofit/>
          </a:bodyPr>
          <a:lstStyle/>
          <a:p>
            <a:pPr algn="ctr"/>
            <a:r>
              <a:rPr lang="en-US" sz="3200" dirty="0" smtClean="0">
                <a:solidFill>
                  <a:schemeClr val="tx1"/>
                </a:solidFill>
                <a:cs typeface="Mongolian Baiti" pitchFamily="66" charset="0"/>
              </a:rPr>
              <a:t>May 17, 2018</a:t>
            </a:r>
            <a:endParaRPr lang="en-US" sz="3200" dirty="0" smtClean="0">
              <a:solidFill>
                <a:schemeClr val="tx1"/>
              </a:solidFill>
              <a:cs typeface="Mongolian Baiti" pitchFamily="66" charset="0"/>
            </a:endParaRPr>
          </a:p>
          <a:p>
            <a:pPr algn="ctr"/>
            <a:endParaRPr lang="en-US" sz="3200" dirty="0">
              <a:solidFill>
                <a:schemeClr val="tx1"/>
              </a:solidFill>
              <a:cs typeface="Mongolian Baiti" pitchFamily="66" charset="0"/>
            </a:endParaRPr>
          </a:p>
        </p:txBody>
      </p:sp>
      <p:sp>
        <p:nvSpPr>
          <p:cNvPr id="5" name="Footer Placeholder 4"/>
          <p:cNvSpPr>
            <a:spLocks noGrp="1"/>
          </p:cNvSpPr>
          <p:nvPr>
            <p:ph type="ftr" sz="quarter" idx="11"/>
          </p:nvPr>
        </p:nvSpPr>
        <p:spPr>
          <a:xfrm>
            <a:off x="6793319" y="6407944"/>
            <a:ext cx="2350681" cy="365125"/>
          </a:xfrm>
        </p:spPr>
        <p:txBody>
          <a:bodyPr/>
          <a:lstStyle/>
          <a:p>
            <a:pPr algn="ctr"/>
            <a:r>
              <a:rPr lang="en-US" sz="1200" dirty="0" smtClean="0">
                <a:solidFill>
                  <a:schemeClr val="tx1"/>
                </a:solidFill>
                <a:cs typeface="Mongolian Baiti" pitchFamily="66" charset="0"/>
              </a:rPr>
              <a:t>Dyer &amp; Smith, LLC</a:t>
            </a:r>
            <a:endParaRPr lang="en-US" sz="1200" dirty="0">
              <a:solidFill>
                <a:schemeClr val="tx1"/>
              </a:solidFill>
              <a:cs typeface="Mongolian Baiti"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38780"/>
            <a:ext cx="83820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838200"/>
            <a:ext cx="83058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GASB #75 OTHER POST EMPLOYMENT BENEFITS (OPEB)</a:t>
            </a:r>
            <a:endParaRPr lang="en-US" sz="2000" u="sng"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04800" y="2510641"/>
            <a:ext cx="8686800" cy="1985159"/>
          </a:xfrm>
          <a:prstGeom prst="rect">
            <a:avLst/>
          </a:prstGeom>
          <a:noFill/>
        </p:spPr>
        <p:txBody>
          <a:bodyPr wrap="square" rtlCol="0">
            <a:spAutoFit/>
          </a:bodyPr>
          <a:lstStyle/>
          <a:p>
            <a:pPr marL="285750" lvl="0" indent="-285750">
              <a:buFont typeface="Arial"/>
              <a:buChar char="•"/>
            </a:pPr>
            <a:r>
              <a:rPr lang="en-US" sz="1700" dirty="0" smtClean="0"/>
              <a:t>Added to GASB agenda in April 2011</a:t>
            </a:r>
          </a:p>
          <a:p>
            <a:pPr marL="285750" lvl="0" indent="-285750">
              <a:buFont typeface="Arial"/>
              <a:buChar char="•"/>
            </a:pPr>
            <a:endParaRPr lang="en-US" sz="800" dirty="0" smtClean="0"/>
          </a:p>
          <a:p>
            <a:pPr marL="285750" lvl="0" indent="-285750">
              <a:buFont typeface="Arial"/>
              <a:buChar char="•"/>
            </a:pPr>
            <a:r>
              <a:rPr lang="en-US" sz="1700" dirty="0" smtClean="0"/>
              <a:t>January 2014 – Preliminary draft</a:t>
            </a:r>
          </a:p>
          <a:p>
            <a:pPr marL="285750" lvl="0" indent="-285750">
              <a:buFont typeface="Arial"/>
              <a:buChar char="•"/>
            </a:pPr>
            <a:endParaRPr lang="en-US" sz="800" dirty="0" smtClean="0"/>
          </a:p>
          <a:p>
            <a:pPr marL="285750" lvl="0" indent="-285750">
              <a:buFont typeface="Arial"/>
              <a:buChar char="•"/>
            </a:pPr>
            <a:r>
              <a:rPr lang="en-US" sz="1700" dirty="0" smtClean="0"/>
              <a:t>April through July 2014 – Public comment period</a:t>
            </a:r>
          </a:p>
          <a:p>
            <a:pPr marL="285750" lvl="0" indent="-285750">
              <a:buFont typeface="Arial"/>
              <a:buChar char="•"/>
            </a:pPr>
            <a:endParaRPr lang="en-US" sz="800" dirty="0" smtClean="0"/>
          </a:p>
          <a:p>
            <a:pPr marL="285750" lvl="0" indent="-285750">
              <a:buFont typeface="Arial"/>
              <a:buChar char="•"/>
            </a:pPr>
            <a:r>
              <a:rPr lang="en-US" sz="1700" dirty="0" smtClean="0"/>
              <a:t>June 2015 – Final Statement issued</a:t>
            </a:r>
          </a:p>
          <a:p>
            <a:pPr marL="285750" lvl="0" indent="-285750">
              <a:buFont typeface="Arial"/>
              <a:buChar char="•"/>
            </a:pPr>
            <a:endParaRPr lang="en-US" sz="800" dirty="0" smtClean="0"/>
          </a:p>
          <a:p>
            <a:pPr marL="285750" lvl="0" indent="-285750">
              <a:buFont typeface="Arial"/>
              <a:buChar char="•"/>
            </a:pPr>
            <a:r>
              <a:rPr lang="en-US" sz="2300" dirty="0" smtClean="0"/>
              <a:t>Implementation date is June 30, 2018 </a:t>
            </a:r>
          </a:p>
        </p:txBody>
      </p:sp>
      <p:sp>
        <p:nvSpPr>
          <p:cNvPr id="7" name="TextBox 6"/>
          <p:cNvSpPr txBox="1"/>
          <p:nvPr/>
        </p:nvSpPr>
        <p:spPr>
          <a:xfrm>
            <a:off x="304800" y="1295400"/>
            <a:ext cx="83058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SUPERCEDES GASB #43 AND GASB #45</a:t>
            </a:r>
            <a:endParaRPr lang="en-US" sz="2000" u="sng"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304800" y="1828800"/>
            <a:ext cx="83058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TIME LINE</a:t>
            </a:r>
            <a:endParaRPr lang="en-US" sz="2000" u="sng"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64770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81000" y="914400"/>
            <a:ext cx="8458200" cy="1015663"/>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GASB #75 – OTHER POST EMPLOYMENT BENEFITS (OPEB)</a:t>
            </a:r>
          </a:p>
          <a:p>
            <a:endParaRPr lang="en-US" sz="2000" u="sng" dirty="0">
              <a:solidFill>
                <a:srgbClr val="FF0000"/>
              </a:solidFill>
              <a:effectLst>
                <a:outerShdw blurRad="38100" dist="38100" dir="2700000" algn="tl">
                  <a:srgbClr val="000000">
                    <a:alpha val="43137"/>
                  </a:srgbClr>
                </a:outerShdw>
              </a:effectLst>
            </a:endParaRPr>
          </a:p>
          <a:p>
            <a:r>
              <a:rPr lang="en-US" sz="2000" u="sng" dirty="0" smtClean="0">
                <a:solidFill>
                  <a:srgbClr val="FF0000"/>
                </a:solidFill>
                <a:effectLst>
                  <a:outerShdw blurRad="38100" dist="38100" dir="2700000" algn="tl">
                    <a:srgbClr val="000000">
                      <a:alpha val="43137"/>
                    </a:srgbClr>
                  </a:outerShdw>
                </a:effectLst>
              </a:rPr>
              <a:t>CONCEPT</a:t>
            </a:r>
            <a:endParaRPr lang="en-US" sz="2000" u="sng"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685800" y="2259449"/>
            <a:ext cx="8001000" cy="1169551"/>
          </a:xfrm>
          <a:prstGeom prst="rect">
            <a:avLst/>
          </a:prstGeom>
          <a:noFill/>
        </p:spPr>
        <p:txBody>
          <a:bodyPr wrap="square" rtlCol="0">
            <a:spAutoFit/>
          </a:bodyPr>
          <a:lstStyle/>
          <a:p>
            <a:pPr marL="285750" lvl="0" indent="-285750">
              <a:buFont typeface="Arial"/>
              <a:buChar char="•"/>
            </a:pPr>
            <a:r>
              <a:rPr lang="en-US" sz="1400" dirty="0" smtClean="0"/>
              <a:t>Develop and apply a common framework and to improve accounting and transparency</a:t>
            </a:r>
            <a:r>
              <a:rPr lang="en-US" sz="1400" dirty="0"/>
              <a:t> </a:t>
            </a:r>
            <a:r>
              <a:rPr lang="en-US" sz="1400" dirty="0" smtClean="0"/>
              <a:t>for all post employment benefits including both pensions and OPEB.</a:t>
            </a:r>
          </a:p>
          <a:p>
            <a:pPr marL="285750" lvl="0" indent="-285750">
              <a:buFont typeface="Arial"/>
              <a:buChar char="•"/>
            </a:pPr>
            <a:endParaRPr lang="en-US" sz="1400" dirty="0"/>
          </a:p>
          <a:p>
            <a:pPr marL="285750" lvl="0" indent="-285750">
              <a:buFont typeface="Arial"/>
              <a:buChar char="•"/>
            </a:pPr>
            <a:r>
              <a:rPr lang="en-US" sz="1400" u="sng" dirty="0" smtClean="0"/>
              <a:t>Therefore, many of the concepts promulgated under GASB Pension standards #67 &amp; #68 carryover.</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38780"/>
            <a:ext cx="8534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838200"/>
            <a:ext cx="8610600" cy="1015663"/>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GASB #75 OTHER POST EMPLOYMENT BENEFITS (OPEB)</a:t>
            </a:r>
          </a:p>
          <a:p>
            <a:endParaRPr lang="en-US" sz="2000" u="sng" dirty="0">
              <a:solidFill>
                <a:srgbClr val="FF0000"/>
              </a:solidFill>
              <a:effectLst>
                <a:outerShdw blurRad="38100" dist="38100" dir="2700000" algn="tl">
                  <a:srgbClr val="000000">
                    <a:alpha val="43137"/>
                  </a:srgbClr>
                </a:outerShdw>
              </a:effectLst>
            </a:endParaRPr>
          </a:p>
          <a:p>
            <a:r>
              <a:rPr lang="en-US" sz="2000" u="sng" dirty="0" smtClean="0">
                <a:solidFill>
                  <a:srgbClr val="FF0000"/>
                </a:solidFill>
                <a:effectLst>
                  <a:outerShdw blurRad="38100" dist="38100" dir="2700000" algn="tl">
                    <a:srgbClr val="000000">
                      <a:alpha val="43137"/>
                    </a:srgbClr>
                  </a:outerShdw>
                </a:effectLst>
              </a:rPr>
              <a:t>KEY CONCEPTS WITHIN THE NEW STANDARD</a:t>
            </a:r>
            <a:endParaRPr lang="en-US" sz="2000" u="sng"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609600" y="2209800"/>
            <a:ext cx="8229600" cy="2769989"/>
          </a:xfrm>
          <a:prstGeom prst="rect">
            <a:avLst/>
          </a:prstGeom>
          <a:noFill/>
        </p:spPr>
        <p:txBody>
          <a:bodyPr wrap="square" rtlCol="0">
            <a:spAutoFit/>
          </a:bodyPr>
          <a:lstStyle/>
          <a:p>
            <a:pPr marL="285750" indent="-285750">
              <a:buFont typeface="Arial"/>
              <a:buChar char="•"/>
            </a:pPr>
            <a:r>
              <a:rPr lang="en-US" dirty="0" smtClean="0"/>
              <a:t>Postemployment / Retiree healthcare benefits</a:t>
            </a:r>
          </a:p>
          <a:p>
            <a:pPr marL="285750" indent="-285750">
              <a:buFont typeface="Arial"/>
              <a:buChar char="•"/>
            </a:pPr>
            <a:r>
              <a:rPr lang="en-US" dirty="0" smtClean="0"/>
              <a:t>Life insurance if provided separately from a defined pension plan</a:t>
            </a:r>
          </a:p>
          <a:p>
            <a:pPr marL="285750" indent="-285750">
              <a:buFont typeface="Arial"/>
              <a:buChar char="•"/>
            </a:pPr>
            <a:r>
              <a:rPr lang="en-US" dirty="0" smtClean="0"/>
              <a:t>Blended premium rates are not permitted, either for the entire population or stratified within the population</a:t>
            </a:r>
          </a:p>
          <a:p>
            <a:pPr marL="285750" indent="-285750">
              <a:buFont typeface="Arial"/>
              <a:buChar char="•"/>
            </a:pPr>
            <a:r>
              <a:rPr lang="en-US" dirty="0" smtClean="0"/>
              <a:t>Unless retirees pay 100% of true cost for medical benefits, employer is considered to be subsidizing and therefore employer must fall under the new standard.</a:t>
            </a:r>
          </a:p>
          <a:p>
            <a:pPr marL="285750" indent="-285750">
              <a:buFont typeface="Arial"/>
              <a:buChar char="•"/>
            </a:pPr>
            <a:r>
              <a:rPr lang="en-US" dirty="0" smtClean="0"/>
              <a:t>OPEB costs will be expensed / amortized systematically over </a:t>
            </a:r>
            <a:r>
              <a:rPr lang="en-US" sz="2400" u="sng" dirty="0" smtClean="0"/>
              <a:t>each employees’ years of service.</a:t>
            </a:r>
            <a:r>
              <a:rPr lang="en-US" u="sng" dirty="0" smtClean="0"/>
              <a:t>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81000" y="228600"/>
            <a:ext cx="8534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81000" y="914400"/>
            <a:ext cx="8458200" cy="923330"/>
          </a:xfrm>
          <a:prstGeom prst="rect">
            <a:avLst/>
          </a:prstGeom>
          <a:noFill/>
        </p:spPr>
        <p:txBody>
          <a:bodyPr wrap="square" rtlCol="0">
            <a:spAutoFit/>
          </a:bodyPr>
          <a:lstStyle/>
          <a:p>
            <a:r>
              <a:rPr lang="en-US" u="sng" dirty="0" smtClean="0">
                <a:solidFill>
                  <a:srgbClr val="FF0000"/>
                </a:solidFill>
                <a:effectLst>
                  <a:outerShdw blurRad="38100" dist="38100" dir="2700000" algn="tl">
                    <a:srgbClr val="000000">
                      <a:alpha val="43137"/>
                    </a:srgbClr>
                  </a:outerShdw>
                </a:effectLst>
              </a:rPr>
              <a:t>GASB #75 OTHER POST EMPLOYMENT BENEFITS (OPEB)</a:t>
            </a:r>
          </a:p>
          <a:p>
            <a:endParaRPr lang="en-US" u="sng" dirty="0">
              <a:solidFill>
                <a:srgbClr val="FF0000"/>
              </a:solidFill>
              <a:effectLst>
                <a:outerShdw blurRad="38100" dist="38100" dir="2700000" algn="tl">
                  <a:srgbClr val="000000">
                    <a:alpha val="43137"/>
                  </a:srgbClr>
                </a:outerShdw>
              </a:effectLst>
            </a:endParaRPr>
          </a:p>
          <a:p>
            <a:r>
              <a:rPr lang="en-US" u="sng" dirty="0" smtClean="0">
                <a:solidFill>
                  <a:srgbClr val="FF0000"/>
                </a:solidFill>
                <a:effectLst>
                  <a:outerShdw blurRad="38100" dist="38100" dir="2700000" algn="tl">
                    <a:srgbClr val="000000">
                      <a:alpha val="43137"/>
                    </a:srgbClr>
                  </a:outerShdw>
                </a:effectLst>
              </a:rPr>
              <a:t>FINANCIAL REPORTING PROVIDES RELEVANT INFORMATION ABOUT:</a:t>
            </a:r>
            <a:endParaRPr lang="en-US"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685800" y="2194679"/>
            <a:ext cx="8153400" cy="3139321"/>
          </a:xfrm>
          <a:prstGeom prst="rect">
            <a:avLst/>
          </a:prstGeom>
          <a:noFill/>
        </p:spPr>
        <p:txBody>
          <a:bodyPr wrap="square" rtlCol="0">
            <a:spAutoFit/>
          </a:bodyPr>
          <a:lstStyle/>
          <a:p>
            <a:pPr marL="285750" indent="-285750">
              <a:buFont typeface="Arial"/>
              <a:buChar char="•"/>
            </a:pPr>
            <a:r>
              <a:rPr lang="en-US" dirty="0" smtClean="0"/>
              <a:t>Actuarial accrued liabilities for promised benefits associated with past service.</a:t>
            </a:r>
            <a:endParaRPr lang="en-US" dirty="0"/>
          </a:p>
          <a:p>
            <a:pPr marL="285750" indent="-285750">
              <a:buFont typeface="Arial"/>
              <a:buChar char="•"/>
            </a:pPr>
            <a:r>
              <a:rPr lang="en-US" dirty="0" smtClean="0"/>
              <a:t>The annual cost of OPEB – and its effect on the total cost of utility services.</a:t>
            </a:r>
            <a:endParaRPr lang="en-US" dirty="0"/>
          </a:p>
          <a:p>
            <a:pPr marL="285750" indent="-285750">
              <a:buFont typeface="Arial"/>
              <a:buChar char="•"/>
            </a:pPr>
            <a:r>
              <a:rPr lang="en-US" dirty="0" smtClean="0"/>
              <a:t>Progress made is funding the plan</a:t>
            </a:r>
            <a:endParaRPr lang="en-US" dirty="0"/>
          </a:p>
          <a:p>
            <a:pPr marL="285750" indent="-285750">
              <a:buFont typeface="Arial"/>
              <a:buChar char="•"/>
            </a:pPr>
            <a:r>
              <a:rPr lang="en-US" dirty="0" smtClean="0"/>
              <a:t>Ten year trend analysis</a:t>
            </a:r>
          </a:p>
          <a:p>
            <a:pPr marL="285750" indent="-285750">
              <a:buFont typeface="Arial"/>
              <a:buChar char="•"/>
            </a:pPr>
            <a:r>
              <a:rPr lang="en-US" dirty="0" smtClean="0"/>
              <a:t>Dedicated to providing benefits to retirees and beneficiaries</a:t>
            </a:r>
          </a:p>
          <a:p>
            <a:pPr marL="285750" indent="-285750">
              <a:buFont typeface="Arial"/>
              <a:buChar char="•"/>
            </a:pPr>
            <a:r>
              <a:rPr lang="en-US" dirty="0" smtClean="0"/>
              <a:t>Legally protected from creditors of the employer or the plan administrator</a:t>
            </a:r>
          </a:p>
          <a:p>
            <a:pPr marL="285750" indent="-285750">
              <a:buFont typeface="Arial"/>
              <a:buChar char="•"/>
            </a:pPr>
            <a:r>
              <a:rPr lang="en-US" dirty="0" smtClean="0"/>
              <a:t>Earmarking employer funds, in acct 125 through 128 will not qualify under the standard. </a:t>
            </a:r>
            <a:r>
              <a:rPr lang="en-US" u="sng" dirty="0" smtClean="0"/>
              <a:t>Must be an off the books trust fund.</a:t>
            </a:r>
            <a:endParaRPr lang="en-US" u="sng"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81000" y="228600"/>
            <a:ext cx="8534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81000" y="838200"/>
            <a:ext cx="85344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GASB #75 OTHER </a:t>
            </a:r>
            <a:r>
              <a:rPr lang="en-US" sz="2000" u="sng" dirty="0">
                <a:solidFill>
                  <a:srgbClr val="FF0000"/>
                </a:solidFill>
                <a:effectLst>
                  <a:outerShdw blurRad="38100" dist="38100" dir="2700000" algn="tl">
                    <a:srgbClr val="000000">
                      <a:alpha val="43137"/>
                    </a:srgbClr>
                  </a:outerShdw>
                </a:effectLst>
              </a:rPr>
              <a:t>POST EMPLOYMENT BENEFITS (OPEB)</a:t>
            </a:r>
            <a:endParaRPr lang="en-US" sz="2000"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381000" y="1447800"/>
            <a:ext cx="8534400" cy="384721"/>
          </a:xfrm>
          <a:prstGeom prst="rect">
            <a:avLst/>
          </a:prstGeom>
          <a:noFill/>
        </p:spPr>
        <p:txBody>
          <a:bodyPr wrap="square" rtlCol="0">
            <a:spAutoFit/>
          </a:bodyPr>
          <a:lstStyle/>
          <a:p>
            <a:r>
              <a:rPr lang="en-US" sz="1900" u="sng" dirty="0" smtClean="0">
                <a:solidFill>
                  <a:srgbClr val="FF0000"/>
                </a:solidFill>
                <a:effectLst>
                  <a:outerShdw blurRad="38100" dist="38100" dir="2700000" algn="tl">
                    <a:srgbClr val="000000">
                      <a:alpha val="43137"/>
                    </a:srgbClr>
                  </a:outerShdw>
                </a:effectLst>
              </a:rPr>
              <a:t>EFFECT OF PATIENT PROTECTION AND AFFORDABLE CARE ACT (ACA)</a:t>
            </a:r>
            <a:endParaRPr lang="en-US" sz="1900"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533400" y="2152471"/>
            <a:ext cx="8382000" cy="3139321"/>
          </a:xfrm>
          <a:prstGeom prst="rect">
            <a:avLst/>
          </a:prstGeom>
          <a:noFill/>
        </p:spPr>
        <p:txBody>
          <a:bodyPr wrap="square" rtlCol="0">
            <a:spAutoFit/>
          </a:bodyPr>
          <a:lstStyle/>
          <a:p>
            <a:pPr marL="285750" lvl="0" indent="-285750">
              <a:buFont typeface="Arial"/>
              <a:buChar char="•"/>
            </a:pPr>
            <a:r>
              <a:rPr lang="en-US" dirty="0" smtClean="0"/>
              <a:t>2018 cost thresholds will be adjusted by actuaries to reflect the additional impact of the trend from the current to 2018 compared to a limit on cost increases for a benchmark plan included in the ACA</a:t>
            </a:r>
          </a:p>
          <a:p>
            <a:pPr marL="285750" lvl="0" indent="-285750">
              <a:buFont typeface="Arial"/>
              <a:buChar char="•"/>
            </a:pPr>
            <a:r>
              <a:rPr lang="en-US" dirty="0" smtClean="0"/>
              <a:t>Actuaries will trend to increase impact of cost trends after 2018</a:t>
            </a:r>
          </a:p>
          <a:p>
            <a:pPr marL="285750" lvl="0" indent="-285750">
              <a:buFont typeface="Arial"/>
              <a:buChar char="•"/>
            </a:pPr>
            <a:r>
              <a:rPr lang="en-US" u="sng" dirty="0" smtClean="0"/>
              <a:t>Excise tax for “Cadillac” / high cost plans will be grossed up after 2018 using a 35% tax rate</a:t>
            </a:r>
          </a:p>
          <a:p>
            <a:pPr marL="285750" lvl="0" indent="-285750">
              <a:buFont typeface="Arial"/>
              <a:buChar char="•"/>
            </a:pPr>
            <a:r>
              <a:rPr lang="en-US" dirty="0" smtClean="0"/>
              <a:t>Actuaries will include extended costs for children, 100% of preventative care, eliminations of lifetime maximums, elimination of limits on essential healthcare</a:t>
            </a:r>
          </a:p>
          <a:p>
            <a:pPr marL="285750" lvl="0" indent="-285750">
              <a:buFont typeface="Arial"/>
              <a:buChar char="•"/>
            </a:pPr>
            <a:r>
              <a:rPr lang="en-US" dirty="0" smtClean="0"/>
              <a:t>Projected that claims trends from beginning of ACA to 2018 will have a huge impact on net OPEB liability.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1631216"/>
          </a:xfrm>
          <a:prstGeom prst="rect">
            <a:avLst/>
          </a:prstGeom>
          <a:noFill/>
        </p:spPr>
        <p:txBody>
          <a:bodyPr wrap="square" rtlCol="0">
            <a:spAutoFit/>
          </a:bodyPr>
          <a:lstStyle/>
          <a:p>
            <a:r>
              <a:rPr lang="en-US" sz="2800" dirty="0">
                <a:solidFill>
                  <a:srgbClr val="FF0000"/>
                </a:solidFill>
                <a:effectLst>
                  <a:outerShdw blurRad="38100" dist="38100" dir="2700000" algn="tl">
                    <a:srgbClr val="000000">
                      <a:alpha val="43137"/>
                    </a:srgbClr>
                  </a:outerShdw>
                </a:effectLst>
              </a:rPr>
              <a:t>NAPAA </a:t>
            </a:r>
            <a:r>
              <a:rPr lang="en-US" sz="2800" dirty="0" smtClean="0">
                <a:solidFill>
                  <a:srgbClr val="FF0000"/>
                </a:solidFill>
                <a:effectLst>
                  <a:outerShdw blurRad="38100" dist="38100" dir="2700000" algn="tl">
                    <a:srgbClr val="000000">
                      <a:alpha val="43137"/>
                    </a:srgbClr>
                  </a:outerShdw>
                </a:effectLst>
              </a:rPr>
              <a:t>- ACCOUNTING </a:t>
            </a:r>
            <a:r>
              <a:rPr lang="en-US" sz="2800" dirty="0">
                <a:solidFill>
                  <a:srgbClr val="FF0000"/>
                </a:solidFill>
                <a:effectLst>
                  <a:outerShdw blurRad="38100" dist="38100" dir="2700000" algn="tl">
                    <a:srgbClr val="000000">
                      <a:alpha val="43137"/>
                    </a:srgbClr>
                  </a:outerShdw>
                </a:effectLst>
              </a:rPr>
              <a:t>UP-DATE</a:t>
            </a:r>
          </a:p>
          <a:p>
            <a:r>
              <a:rPr lang="en-US" dirty="0"/>
              <a:t> </a:t>
            </a:r>
          </a:p>
          <a:p>
            <a:r>
              <a:rPr lang="en-US" sz="2000" u="sng" dirty="0" smtClean="0">
                <a:solidFill>
                  <a:srgbClr val="FF0000"/>
                </a:solidFill>
                <a:effectLst>
                  <a:outerShdw blurRad="38100" dist="38100" dir="2700000" algn="tl">
                    <a:srgbClr val="000000">
                      <a:alpha val="43137"/>
                    </a:srgbClr>
                  </a:outerShdw>
                </a:effectLst>
              </a:rPr>
              <a:t>GASB #75 OTHER </a:t>
            </a:r>
            <a:r>
              <a:rPr lang="en-US" sz="2000" u="sng" dirty="0">
                <a:solidFill>
                  <a:srgbClr val="FF0000"/>
                </a:solidFill>
                <a:effectLst>
                  <a:outerShdw blurRad="38100" dist="38100" dir="2700000" algn="tl">
                    <a:srgbClr val="000000">
                      <a:alpha val="43137"/>
                    </a:srgbClr>
                  </a:outerShdw>
                </a:effectLst>
              </a:rPr>
              <a:t>POST EMPLOYMENT BENEFITS (OPEB)</a:t>
            </a:r>
            <a:endParaRPr lang="en-US" sz="2000" dirty="0">
              <a:solidFill>
                <a:srgbClr val="FF0000"/>
              </a:solidFill>
              <a:effectLst>
                <a:outerShdw blurRad="38100" dist="38100" dir="2700000" algn="tl">
                  <a:srgbClr val="000000">
                    <a:alpha val="43137"/>
                  </a:srgbClr>
                </a:outerShdw>
              </a:effectLst>
            </a:endParaRPr>
          </a:p>
          <a:p>
            <a:r>
              <a:rPr lang="en-US" dirty="0"/>
              <a:t> </a:t>
            </a:r>
            <a:endParaRPr lang="en-US" sz="1000" dirty="0"/>
          </a:p>
          <a:p>
            <a:r>
              <a:rPr lang="en-US" sz="1600" u="sng" dirty="0" smtClean="0">
                <a:solidFill>
                  <a:srgbClr val="FF0000"/>
                </a:solidFill>
                <a:effectLst>
                  <a:outerShdw blurRad="38100" dist="38100" dir="2700000" algn="tl">
                    <a:srgbClr val="000000">
                      <a:alpha val="43137"/>
                    </a:srgbClr>
                  </a:outerShdw>
                </a:effectLst>
              </a:rPr>
              <a:t>AUTHORATATIVE SUPPORT FOR ACCOUNTING FOR PENSION BENEFIT OBLIGATIONS</a:t>
            </a:r>
            <a:endParaRPr lang="en-US" sz="1600" dirty="0" smtClean="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914400" y="2124432"/>
            <a:ext cx="7924800" cy="2523768"/>
          </a:xfrm>
          <a:prstGeom prst="rect">
            <a:avLst/>
          </a:prstGeom>
          <a:noFill/>
        </p:spPr>
        <p:txBody>
          <a:bodyPr wrap="square" rtlCol="0">
            <a:spAutoFit/>
          </a:bodyPr>
          <a:lstStyle/>
          <a:p>
            <a:pPr marL="285750" lvl="0" indent="-285750">
              <a:buFont typeface="Arial"/>
              <a:buChar char="•"/>
            </a:pPr>
            <a:r>
              <a:rPr lang="en-US" dirty="0" smtClean="0"/>
              <a:t>Federal Energy Regulatory Commission (FERC) Office of Enforcement</a:t>
            </a:r>
          </a:p>
          <a:p>
            <a:pPr marL="285750" lvl="0" indent="-285750">
              <a:buFont typeface="Arial"/>
              <a:buChar char="•"/>
            </a:pPr>
            <a:endParaRPr lang="en-US" sz="800" dirty="0" smtClean="0"/>
          </a:p>
          <a:p>
            <a:pPr marL="285750" lvl="0" indent="-285750">
              <a:buFont typeface="Arial"/>
              <a:buChar char="•"/>
            </a:pPr>
            <a:r>
              <a:rPr lang="en-US" dirty="0" smtClean="0"/>
              <a:t>Division of Financial Regulation</a:t>
            </a:r>
          </a:p>
          <a:p>
            <a:pPr marL="285750" lvl="0" indent="-285750">
              <a:buFont typeface="Arial"/>
              <a:buChar char="•"/>
            </a:pPr>
            <a:endParaRPr lang="en-US" sz="800" dirty="0" smtClean="0"/>
          </a:p>
          <a:p>
            <a:pPr marL="285750" lvl="0" indent="-285750">
              <a:buFont typeface="Arial"/>
              <a:buChar char="•"/>
            </a:pPr>
            <a:r>
              <a:rPr lang="en-US" dirty="0" smtClean="0"/>
              <a:t>March 27, 2007</a:t>
            </a:r>
          </a:p>
          <a:p>
            <a:pPr marL="285750" lvl="0" indent="-285750">
              <a:buFont typeface="Arial"/>
              <a:buChar char="•"/>
            </a:pPr>
            <a:endParaRPr lang="en-US" sz="800" dirty="0" smtClean="0"/>
          </a:p>
          <a:p>
            <a:pPr marL="285750" lvl="0" indent="-285750">
              <a:buFont typeface="Arial"/>
              <a:buChar char="•"/>
            </a:pPr>
            <a:r>
              <a:rPr lang="en-US" dirty="0" smtClean="0"/>
              <a:t>Commission Accounting and Reporting Guidance to Recognize the Funded Status of Defined Benefit and Postretirement Plans</a:t>
            </a:r>
          </a:p>
          <a:p>
            <a:pPr marL="285750" lvl="0" indent="-285750">
              <a:buFont typeface="Arial"/>
              <a:buChar char="•"/>
            </a:pPr>
            <a:endParaRPr lang="en-US" sz="800" dirty="0" smtClean="0"/>
          </a:p>
          <a:p>
            <a:pPr marL="285750" lvl="0" indent="-285750">
              <a:buFont typeface="Arial"/>
              <a:buChar char="•"/>
            </a:pPr>
            <a:r>
              <a:rPr lang="en-US" dirty="0" smtClean="0"/>
              <a:t>For your information and for your file if desired</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4" name="TextBox 3"/>
          <p:cNvSpPr txBox="1"/>
          <p:nvPr/>
        </p:nvSpPr>
        <p:spPr>
          <a:xfrm>
            <a:off x="304800" y="228600"/>
            <a:ext cx="8153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04800" y="1091624"/>
            <a:ext cx="8382000" cy="461665"/>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rPr>
              <a:t>GASB #75 OTHER POST EMPLOYMENT BENEFITS (OPEB)</a:t>
            </a:r>
            <a:endParaRPr lang="en-US" sz="2400"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457200" y="1905000"/>
            <a:ext cx="7696200" cy="400110"/>
          </a:xfrm>
          <a:prstGeom prst="rect">
            <a:avLst/>
          </a:prstGeom>
          <a:noFill/>
        </p:spPr>
        <p:txBody>
          <a:bodyPr wrap="square" rtlCol="0">
            <a:spAutoFit/>
          </a:bodyPr>
          <a:lstStyle/>
          <a:p>
            <a:r>
              <a:rPr lang="en-US" sz="2000" u="sng" dirty="0" smtClean="0"/>
              <a:t>Alternative Measurement Method – Trigger Mechanisms</a:t>
            </a:r>
            <a:endParaRPr lang="en-US" sz="2000" u="sng" dirty="0"/>
          </a:p>
        </p:txBody>
      </p:sp>
      <p:sp>
        <p:nvSpPr>
          <p:cNvPr id="8" name="TextBox 7"/>
          <p:cNvSpPr txBox="1"/>
          <p:nvPr/>
        </p:nvSpPr>
        <p:spPr>
          <a:xfrm>
            <a:off x="609600" y="2438400"/>
            <a:ext cx="8153400" cy="1400383"/>
          </a:xfrm>
          <a:prstGeom prst="rect">
            <a:avLst/>
          </a:prstGeom>
          <a:noFill/>
        </p:spPr>
        <p:txBody>
          <a:bodyPr wrap="square" rtlCol="0">
            <a:spAutoFit/>
          </a:bodyPr>
          <a:lstStyle/>
          <a:p>
            <a:pPr marL="285750" indent="-285750">
              <a:buFont typeface="Arial"/>
              <a:buChar char="•"/>
            </a:pPr>
            <a:r>
              <a:rPr lang="en-US" sz="1700" dirty="0" smtClean="0"/>
              <a:t>Alternative measurement method for small governments under old GASB #43 &amp; #45 are available with some modifications – </a:t>
            </a:r>
            <a:r>
              <a:rPr lang="en-US" sz="1700" u="sng" dirty="0" smtClean="0"/>
              <a:t>simplification of most assumptions.</a:t>
            </a:r>
          </a:p>
          <a:p>
            <a:pPr marL="285750" indent="-285750">
              <a:buFont typeface="Arial"/>
              <a:buChar char="•"/>
            </a:pPr>
            <a:endParaRPr lang="en-US" sz="1700" u="sng" dirty="0"/>
          </a:p>
          <a:p>
            <a:pPr marL="285750" indent="-285750">
              <a:buFont typeface="Arial"/>
              <a:buChar char="•"/>
            </a:pPr>
            <a:r>
              <a:rPr lang="en-US" sz="1700" dirty="0" smtClean="0"/>
              <a:t>Fewer than 100 participants.</a:t>
            </a:r>
            <a:endParaRPr lang="en-US" sz="17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76200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1091624"/>
            <a:ext cx="8077200" cy="446276"/>
          </a:xfrm>
          <a:prstGeom prst="rect">
            <a:avLst/>
          </a:prstGeom>
          <a:noFill/>
        </p:spPr>
        <p:txBody>
          <a:bodyPr wrap="square" rtlCol="0">
            <a:spAutoFit/>
          </a:bodyPr>
          <a:lstStyle/>
          <a:p>
            <a:r>
              <a:rPr lang="en-US" sz="2300" dirty="0" smtClean="0">
                <a:solidFill>
                  <a:srgbClr val="FF0000"/>
                </a:solidFill>
                <a:effectLst>
                  <a:outerShdw blurRad="38100" dist="38100" dir="2700000" algn="tl">
                    <a:srgbClr val="000000">
                      <a:alpha val="43137"/>
                    </a:srgbClr>
                  </a:outerShdw>
                </a:effectLst>
              </a:rPr>
              <a:t>GASB #75 OTHER POST EMPLOYMENT BENEFITS (OPEB)</a:t>
            </a:r>
            <a:endParaRPr lang="en-US" sz="2300"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81000" y="1828800"/>
            <a:ext cx="7086600" cy="400110"/>
          </a:xfrm>
          <a:prstGeom prst="rect">
            <a:avLst/>
          </a:prstGeom>
          <a:noFill/>
        </p:spPr>
        <p:txBody>
          <a:bodyPr wrap="square" rtlCol="0">
            <a:spAutoFit/>
          </a:bodyPr>
          <a:lstStyle/>
          <a:p>
            <a:r>
              <a:rPr lang="en-US" sz="2000" u="sng" dirty="0" smtClean="0"/>
              <a:t>Alternative Measurement Method – Trigger Mechanisms</a:t>
            </a:r>
            <a:endParaRPr lang="en-US" sz="2000" u="sng" dirty="0"/>
          </a:p>
        </p:txBody>
      </p:sp>
      <p:sp>
        <p:nvSpPr>
          <p:cNvPr id="7" name="TextBox 6"/>
          <p:cNvSpPr txBox="1"/>
          <p:nvPr/>
        </p:nvSpPr>
        <p:spPr>
          <a:xfrm>
            <a:off x="685800" y="2499479"/>
            <a:ext cx="8229600" cy="3139321"/>
          </a:xfrm>
          <a:prstGeom prst="rect">
            <a:avLst/>
          </a:prstGeom>
          <a:noFill/>
        </p:spPr>
        <p:txBody>
          <a:bodyPr wrap="square" rtlCol="0">
            <a:spAutoFit/>
          </a:bodyPr>
          <a:lstStyle/>
          <a:p>
            <a:pPr marL="342900" indent="-342900">
              <a:buFont typeface="Arial"/>
              <a:buChar char="•"/>
            </a:pPr>
            <a:r>
              <a:rPr lang="en-US" dirty="0" smtClean="0"/>
              <a:t>Paragraph 224 – “In place of an actuarial valuation, the total OPEB liability may be measured using the alternative method when fewer than 100 active and inactive employees are covered under the plan.”</a:t>
            </a:r>
          </a:p>
          <a:p>
            <a:pPr marL="342900" indent="-342900">
              <a:buFont typeface="Arial"/>
              <a:buChar char="•"/>
            </a:pPr>
            <a:r>
              <a:rPr lang="en-US" dirty="0" smtClean="0"/>
              <a:t>Paragraph 225 – “One or more of the modification may be incorporated into the valuation measurement as applicable.”</a:t>
            </a:r>
          </a:p>
          <a:p>
            <a:pPr marL="342900" indent="-342900">
              <a:buFont typeface="Arial"/>
              <a:buChar char="•"/>
            </a:pPr>
            <a:r>
              <a:rPr lang="en-US" dirty="0" smtClean="0"/>
              <a:t>Paragraph 225b. – “Expected point in time at which benefit payments will begin to be made, the valuation assumption may incorporate:      1) a single age (Age 62) at which time benefit payments will begin to be made, 2) An assumption that benefit payments will begin to be made upon attaining certain number of years of service, 3) Fixed payment per month.</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1091624"/>
            <a:ext cx="8458200" cy="461665"/>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rPr>
              <a:t>GASB #75 OTHER POST EMPLOYMENT BENEFITS (OPEB)</a:t>
            </a:r>
            <a:endParaRPr lang="en-US" sz="2400"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81000" y="1752600"/>
            <a:ext cx="7391400" cy="400110"/>
          </a:xfrm>
          <a:prstGeom prst="rect">
            <a:avLst/>
          </a:prstGeom>
          <a:noFill/>
        </p:spPr>
        <p:txBody>
          <a:bodyPr wrap="square" rtlCol="0">
            <a:spAutoFit/>
          </a:bodyPr>
          <a:lstStyle/>
          <a:p>
            <a:r>
              <a:rPr lang="en-US" sz="2000" u="sng" dirty="0" smtClean="0"/>
              <a:t>Alternative Measurement Method – Trigger Mechanisms</a:t>
            </a:r>
            <a:endParaRPr lang="en-US" sz="2000" u="sng" dirty="0"/>
          </a:p>
        </p:txBody>
      </p:sp>
      <p:sp>
        <p:nvSpPr>
          <p:cNvPr id="7" name="TextBox 6"/>
          <p:cNvSpPr txBox="1"/>
          <p:nvPr/>
        </p:nvSpPr>
        <p:spPr>
          <a:xfrm>
            <a:off x="990600" y="2209800"/>
            <a:ext cx="7467600" cy="3724097"/>
          </a:xfrm>
          <a:prstGeom prst="rect">
            <a:avLst/>
          </a:prstGeom>
          <a:noFill/>
        </p:spPr>
        <p:txBody>
          <a:bodyPr wrap="square" rtlCol="0">
            <a:spAutoFit/>
          </a:bodyPr>
          <a:lstStyle/>
          <a:p>
            <a:pPr marL="285750" indent="-285750">
              <a:buFont typeface="Arial"/>
              <a:buChar char="•"/>
            </a:pPr>
            <a:r>
              <a:rPr lang="en-US" dirty="0" smtClean="0"/>
              <a:t>The Alternative Measurement method is a carryover provision from superseded GASB #45 and #47 (also GASB #57 and #74) on this topic.</a:t>
            </a:r>
          </a:p>
          <a:p>
            <a:pPr marL="285750" indent="-285750">
              <a:buFont typeface="Arial"/>
              <a:buChar char="•"/>
            </a:pPr>
            <a:r>
              <a:rPr lang="en-US" dirty="0" smtClean="0"/>
              <a:t>This provision was a concession on the part of GASB to allow smaller plans to minimize cost and maximize benefits.</a:t>
            </a:r>
          </a:p>
          <a:p>
            <a:pPr marL="285750" indent="-285750">
              <a:buFont typeface="Arial"/>
              <a:buChar char="•"/>
            </a:pPr>
            <a:r>
              <a:rPr lang="en-US" dirty="0" smtClean="0"/>
              <a:t>A large number of employers with potential OPEB liability obligations severely reduced their plans or cancelled altogether because of the cost to maintain them.</a:t>
            </a:r>
          </a:p>
          <a:p>
            <a:pPr marL="285750" indent="-285750">
              <a:buFont typeface="Arial"/>
              <a:buChar char="•"/>
            </a:pPr>
            <a:r>
              <a:rPr lang="en-US" sz="2000" b="1" u="sng" dirty="0" smtClean="0"/>
              <a:t>CAUTION</a:t>
            </a:r>
            <a:r>
              <a:rPr lang="en-US" dirty="0" smtClean="0"/>
              <a:t>- if your plan approaches the 100 participant threshold, inactive and spousal coverage and provides benefits past age 65, much more in depth analysis must be made before you consider adopting or maintaining the alternative valuation method.</a:t>
            </a:r>
            <a:endParaRPr lang="en-US" sz="2000" b="1" u="sng"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1091624"/>
            <a:ext cx="8534400" cy="461665"/>
          </a:xfrm>
          <a:prstGeom prst="rect">
            <a:avLst/>
          </a:prstGeom>
          <a:noFill/>
        </p:spPr>
        <p:txBody>
          <a:bodyPr wrap="square" rtlCol="0">
            <a:spAutoFit/>
          </a:bodyPr>
          <a:lstStyle/>
          <a:p>
            <a:r>
              <a:rPr lang="en-US" sz="2400" u="sng" dirty="0" smtClean="0">
                <a:solidFill>
                  <a:srgbClr val="FF0000"/>
                </a:solidFill>
                <a:effectLst>
                  <a:outerShdw blurRad="38100" dist="38100" dir="2700000" algn="tl">
                    <a:srgbClr val="000000">
                      <a:alpha val="43137"/>
                    </a:srgbClr>
                  </a:outerShdw>
                </a:effectLst>
              </a:rPr>
              <a:t>GASB #75 OTHER POST EMPLOYMENT BENEFITS (OPEB)</a:t>
            </a:r>
            <a:endParaRPr lang="en-US" sz="2400" u="sng"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81000" y="3733800"/>
            <a:ext cx="6629400" cy="400110"/>
          </a:xfrm>
          <a:prstGeom prst="rect">
            <a:avLst/>
          </a:prstGeom>
          <a:noFill/>
        </p:spPr>
        <p:txBody>
          <a:bodyPr wrap="square" rtlCol="0">
            <a:spAutoFit/>
          </a:bodyPr>
          <a:lstStyle/>
          <a:p>
            <a:r>
              <a:rPr lang="en-US" sz="2000" u="sng" dirty="0" smtClean="0"/>
              <a:t>Action Items</a:t>
            </a:r>
            <a:endParaRPr lang="en-US" sz="2000" u="sng" dirty="0"/>
          </a:p>
        </p:txBody>
      </p:sp>
      <p:sp>
        <p:nvSpPr>
          <p:cNvPr id="7" name="TextBox 6"/>
          <p:cNvSpPr txBox="1"/>
          <p:nvPr/>
        </p:nvSpPr>
        <p:spPr>
          <a:xfrm>
            <a:off x="609600" y="4210110"/>
            <a:ext cx="8001000" cy="1477328"/>
          </a:xfrm>
          <a:prstGeom prst="rect">
            <a:avLst/>
          </a:prstGeom>
          <a:noFill/>
        </p:spPr>
        <p:txBody>
          <a:bodyPr wrap="square" rtlCol="0">
            <a:spAutoFit/>
          </a:bodyPr>
          <a:lstStyle/>
          <a:p>
            <a:pPr marL="285750" indent="-285750">
              <a:buFont typeface="Arial"/>
              <a:buChar char="•"/>
            </a:pPr>
            <a:r>
              <a:rPr lang="en-US" dirty="0" smtClean="0"/>
              <a:t>Consider participation in conferences, training sessions with your plan administrator</a:t>
            </a:r>
          </a:p>
          <a:p>
            <a:pPr marL="285750" indent="-285750">
              <a:buFont typeface="Arial"/>
              <a:buChar char="•"/>
            </a:pPr>
            <a:endParaRPr lang="en-US" dirty="0"/>
          </a:p>
          <a:p>
            <a:pPr marL="285750" indent="-285750">
              <a:buFont typeface="Arial"/>
              <a:buChar char="•"/>
            </a:pPr>
            <a:r>
              <a:rPr lang="en-US" dirty="0" smtClean="0"/>
              <a:t>Communicate with your plan administrator to make sure that it will provide the required disclosure.</a:t>
            </a:r>
            <a:endParaRPr lang="en-US" dirty="0"/>
          </a:p>
        </p:txBody>
      </p:sp>
      <p:sp>
        <p:nvSpPr>
          <p:cNvPr id="8" name="TextBox 7"/>
          <p:cNvSpPr txBox="1"/>
          <p:nvPr/>
        </p:nvSpPr>
        <p:spPr>
          <a:xfrm>
            <a:off x="304800" y="1600200"/>
            <a:ext cx="8534400" cy="461665"/>
          </a:xfrm>
          <a:prstGeom prst="rect">
            <a:avLst/>
          </a:prstGeom>
          <a:noFill/>
        </p:spPr>
        <p:txBody>
          <a:bodyPr wrap="square" rtlCol="0">
            <a:spAutoFit/>
          </a:bodyPr>
          <a:lstStyle/>
          <a:p>
            <a:r>
              <a:rPr lang="en-US" sz="2400" u="sng" dirty="0" smtClean="0">
                <a:solidFill>
                  <a:srgbClr val="FF0000"/>
                </a:solidFill>
                <a:effectLst>
                  <a:outerShdw blurRad="38100" dist="38100" dir="2700000" algn="tl">
                    <a:srgbClr val="000000">
                      <a:alpha val="43137"/>
                    </a:srgbClr>
                  </a:outerShdw>
                </a:effectLst>
              </a:rPr>
              <a:t>GASB #75 </a:t>
            </a:r>
            <a:r>
              <a:rPr lang="en-US" sz="2400" u="sng" dirty="0" smtClean="0">
                <a:solidFill>
                  <a:srgbClr val="FF0000"/>
                </a:solidFill>
                <a:effectLst>
                  <a:outerShdw blurRad="38100" dist="38100" dir="2700000" algn="tl">
                    <a:srgbClr val="000000">
                      <a:alpha val="43137"/>
                    </a:srgbClr>
                  </a:outerShdw>
                </a:effectLst>
              </a:rPr>
              <a:t>Implementation Guide 2017-3</a:t>
            </a:r>
            <a:endParaRPr lang="en-US" sz="2400" u="sng" dirty="0">
              <a:solidFill>
                <a:srgbClr val="FF0000"/>
              </a:solidFill>
              <a:effectLst>
                <a:outerShdw blurRad="38100" dist="38100" dir="2700000" algn="tl">
                  <a:srgbClr val="000000">
                    <a:alpha val="43137"/>
                  </a:srgbClr>
                </a:outerShdw>
              </a:effectLst>
            </a:endParaRPr>
          </a:p>
        </p:txBody>
      </p:sp>
      <p:sp>
        <p:nvSpPr>
          <p:cNvPr id="9" name="TextBox 8"/>
          <p:cNvSpPr txBox="1"/>
          <p:nvPr/>
        </p:nvSpPr>
        <p:spPr>
          <a:xfrm>
            <a:off x="609600" y="2209800"/>
            <a:ext cx="8001000" cy="1412694"/>
          </a:xfrm>
          <a:prstGeom prst="rect">
            <a:avLst/>
          </a:prstGeom>
          <a:noFill/>
        </p:spPr>
        <p:txBody>
          <a:bodyPr wrap="square" rtlCol="0">
            <a:spAutoFit/>
          </a:bodyPr>
          <a:lstStyle/>
          <a:p>
            <a:pPr marL="285750" indent="-285750">
              <a:lnSpc>
                <a:spcPct val="120000"/>
              </a:lnSpc>
              <a:buFont typeface="Arial"/>
              <a:buChar char="•"/>
            </a:pPr>
            <a:r>
              <a:rPr lang="en-US" dirty="0" smtClean="0"/>
              <a:t>November 2017, a third draft of the Guide was released.</a:t>
            </a:r>
            <a:endParaRPr lang="en-US" dirty="0" smtClean="0"/>
          </a:p>
          <a:p>
            <a:pPr marL="285750" indent="-285750">
              <a:lnSpc>
                <a:spcPct val="120000"/>
              </a:lnSpc>
              <a:buFont typeface="Arial"/>
              <a:buChar char="•"/>
            </a:pPr>
            <a:r>
              <a:rPr lang="en-US" dirty="0" smtClean="0"/>
              <a:t>Acknowledged errors and omissions in the first two drafts</a:t>
            </a:r>
          </a:p>
          <a:p>
            <a:pPr marL="285750" indent="-285750">
              <a:lnSpc>
                <a:spcPct val="120000"/>
              </a:lnSpc>
              <a:buFont typeface="Arial"/>
              <a:buChar char="•"/>
            </a:pPr>
            <a:r>
              <a:rPr lang="en-US" dirty="0" smtClean="0"/>
              <a:t>In substance and form follows </a:t>
            </a:r>
            <a:r>
              <a:rPr lang="en-US" dirty="0"/>
              <a:t>I</a:t>
            </a:r>
            <a:r>
              <a:rPr lang="en-US" dirty="0" smtClean="0"/>
              <a:t>mplementation </a:t>
            </a:r>
            <a:r>
              <a:rPr lang="en-US" dirty="0"/>
              <a:t>G</a:t>
            </a:r>
            <a:r>
              <a:rPr lang="en-US" dirty="0" smtClean="0"/>
              <a:t>uide for           GASB 67 &amp; 68</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2735"/>
            <a:ext cx="8534400" cy="815608"/>
          </a:xfrm>
          <a:prstGeom prst="rect">
            <a:avLst/>
          </a:prstGeom>
          <a:noFill/>
          <a:effectLst>
            <a:outerShdw blurRad="50800" dist="38100" dir="5400000" algn="t" rotWithShape="0">
              <a:prstClr val="black">
                <a:alpha val="40000"/>
              </a:prstClr>
            </a:outerShdw>
          </a:effectLst>
        </p:spPr>
        <p:txBody>
          <a:bodyPr wrap="square" rtlCol="0">
            <a:spAutoFit/>
          </a:bodyPr>
          <a:lstStyle/>
          <a:p>
            <a:r>
              <a:rPr lang="en-US" sz="2300" dirty="0" smtClean="0">
                <a:solidFill>
                  <a:srgbClr val="FF0000"/>
                </a:solidFill>
                <a:cs typeface="Mongolian Baiti" pitchFamily="66" charset="0"/>
              </a:rPr>
              <a:t>NAPAA – Finance and Accounting Conference</a:t>
            </a:r>
          </a:p>
          <a:p>
            <a:endParaRPr lang="en-US" sz="800" dirty="0" smtClean="0">
              <a:solidFill>
                <a:srgbClr val="FF0000"/>
              </a:solidFill>
              <a:cs typeface="Mongolian Baiti" pitchFamily="66" charset="0"/>
            </a:endParaRPr>
          </a:p>
          <a:p>
            <a:r>
              <a:rPr lang="en-US" sz="1600" dirty="0" smtClean="0">
                <a:solidFill>
                  <a:srgbClr val="FF0000"/>
                </a:solidFill>
                <a:cs typeface="Mongolian Baiti" pitchFamily="66" charset="0"/>
              </a:rPr>
              <a:t>May 17, 2018</a:t>
            </a:r>
            <a:endParaRPr lang="en-US" sz="1600" dirty="0">
              <a:solidFill>
                <a:srgbClr val="FF0000"/>
              </a:solidFill>
              <a:cs typeface="Mongolian Baiti" pitchFamily="66" charset="0"/>
            </a:endParaRPr>
          </a:p>
        </p:txBody>
      </p:sp>
      <p:sp>
        <p:nvSpPr>
          <p:cNvPr id="5" name="TextBox 4"/>
          <p:cNvSpPr txBox="1"/>
          <p:nvPr/>
        </p:nvSpPr>
        <p:spPr>
          <a:xfrm>
            <a:off x="381000" y="1447800"/>
            <a:ext cx="8534400" cy="446276"/>
          </a:xfrm>
          <a:prstGeom prst="rect">
            <a:avLst/>
          </a:prstGeom>
          <a:noFill/>
          <a:effectLst>
            <a:outerShdw blurRad="50800" dist="38100" dir="5400000" algn="t" rotWithShape="0">
              <a:prstClr val="black">
                <a:alpha val="40000"/>
              </a:prstClr>
            </a:outerShdw>
          </a:effectLst>
        </p:spPr>
        <p:txBody>
          <a:bodyPr wrap="square" rtlCol="0">
            <a:spAutoFit/>
          </a:bodyPr>
          <a:lstStyle/>
          <a:p>
            <a:r>
              <a:rPr lang="en-US" sz="2300" u="sng" dirty="0" smtClean="0">
                <a:solidFill>
                  <a:srgbClr val="FF0000"/>
                </a:solidFill>
                <a:cs typeface="Mongolian Baiti" pitchFamily="66" charset="0"/>
              </a:rPr>
              <a:t>GASB </a:t>
            </a:r>
            <a:r>
              <a:rPr lang="en-US" sz="2300" u="sng" dirty="0" smtClean="0">
                <a:solidFill>
                  <a:srgbClr val="FF0000"/>
                </a:solidFill>
                <a:cs typeface="Mongolian Baiti" pitchFamily="66" charset="0"/>
              </a:rPr>
              <a:t>#75 UPDATE – OPEB Standard</a:t>
            </a:r>
            <a:endParaRPr lang="en-US" sz="2300" u="sng" dirty="0">
              <a:solidFill>
                <a:srgbClr val="FF0000"/>
              </a:solidFill>
              <a:cs typeface="Mongolian Baiti" pitchFamily="66" charset="0"/>
            </a:endParaRPr>
          </a:p>
        </p:txBody>
      </p:sp>
      <p:sp>
        <p:nvSpPr>
          <p:cNvPr id="6" name="TextBox 5"/>
          <p:cNvSpPr txBox="1"/>
          <p:nvPr/>
        </p:nvSpPr>
        <p:spPr>
          <a:xfrm>
            <a:off x="381000" y="1970276"/>
            <a:ext cx="8534400" cy="505267"/>
          </a:xfrm>
          <a:prstGeom prst="rect">
            <a:avLst/>
          </a:prstGeom>
          <a:noFill/>
          <a:effectLst>
            <a:outerShdw blurRad="50800" dist="38100" dir="5400000" algn="t" rotWithShape="0">
              <a:prstClr val="black">
                <a:alpha val="40000"/>
              </a:prstClr>
            </a:outerShdw>
          </a:effectLst>
        </p:spPr>
        <p:txBody>
          <a:bodyPr wrap="square" rtlCol="0">
            <a:spAutoFit/>
          </a:bodyPr>
          <a:lstStyle/>
          <a:p>
            <a:pPr>
              <a:lnSpc>
                <a:spcPct val="120000"/>
              </a:lnSpc>
            </a:pPr>
            <a:r>
              <a:rPr lang="en-US" sz="2300" u="sng" dirty="0" smtClean="0">
                <a:solidFill>
                  <a:srgbClr val="FF0000"/>
                </a:solidFill>
                <a:cs typeface="Mongolian Baiti" pitchFamily="66" charset="0"/>
              </a:rPr>
              <a:t>GASB #87 CERTAIN ASSET RETIREMENTS</a:t>
            </a:r>
          </a:p>
        </p:txBody>
      </p:sp>
      <p:sp>
        <p:nvSpPr>
          <p:cNvPr id="11" name="Footer Placeholder 10"/>
          <p:cNvSpPr>
            <a:spLocks noGrp="1"/>
          </p:cNvSpPr>
          <p:nvPr>
            <p:ph type="ftr" sz="quarter" idx="11"/>
          </p:nvPr>
        </p:nvSpPr>
        <p:spPr>
          <a:xfrm>
            <a:off x="6793319" y="6407944"/>
            <a:ext cx="2350681" cy="365125"/>
          </a:xfrm>
        </p:spPr>
        <p:txBody>
          <a:bodyPr/>
          <a:lstStyle/>
          <a:p>
            <a:pPr algn="ctr"/>
            <a:r>
              <a:rPr lang="en-US" sz="1200" dirty="0" smtClean="0">
                <a:cs typeface="Mongolian Baiti" pitchFamily="66" charset="0"/>
              </a:rPr>
              <a:t>Dyer &amp; Smith, LLC</a:t>
            </a:r>
            <a:endParaRPr lang="en-US" sz="1200" dirty="0">
              <a:cs typeface="Mongolian Baiti" pitchFamily="66" charset="0"/>
            </a:endParaRPr>
          </a:p>
        </p:txBody>
      </p:sp>
      <p:sp>
        <p:nvSpPr>
          <p:cNvPr id="10" name="TextBox 9"/>
          <p:cNvSpPr txBox="1"/>
          <p:nvPr/>
        </p:nvSpPr>
        <p:spPr>
          <a:xfrm>
            <a:off x="381000" y="4506724"/>
            <a:ext cx="8534400" cy="446276"/>
          </a:xfrm>
          <a:prstGeom prst="rect">
            <a:avLst/>
          </a:prstGeom>
          <a:noFill/>
          <a:effectLst>
            <a:outerShdw blurRad="50800" dist="38100" dir="5400000" algn="t" rotWithShape="0">
              <a:prstClr val="black">
                <a:alpha val="40000"/>
              </a:prstClr>
            </a:outerShdw>
          </a:effectLst>
        </p:spPr>
        <p:txBody>
          <a:bodyPr wrap="square" rtlCol="0">
            <a:spAutoFit/>
          </a:bodyPr>
          <a:lstStyle/>
          <a:p>
            <a:r>
              <a:rPr lang="en-US" sz="2300" u="sng" dirty="0" smtClean="0">
                <a:solidFill>
                  <a:srgbClr val="FF0000"/>
                </a:solidFill>
                <a:cs typeface="Mongolian Baiti" pitchFamily="66" charset="0"/>
              </a:rPr>
              <a:t>NEW GASB PROJECTS</a:t>
            </a:r>
            <a:endParaRPr lang="en-US" sz="2300" u="sng" dirty="0">
              <a:solidFill>
                <a:srgbClr val="FF0000"/>
              </a:solidFill>
              <a:cs typeface="Mongolian Baiti" pitchFamily="66" charset="0"/>
            </a:endParaRPr>
          </a:p>
        </p:txBody>
      </p:sp>
      <p:sp>
        <p:nvSpPr>
          <p:cNvPr id="7" name="TextBox 6"/>
          <p:cNvSpPr txBox="1"/>
          <p:nvPr/>
        </p:nvSpPr>
        <p:spPr>
          <a:xfrm>
            <a:off x="1752600" y="4971871"/>
            <a:ext cx="6934200"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marL="342900" indent="-342900">
              <a:buFont typeface="Arial"/>
              <a:buChar char="•"/>
            </a:pPr>
            <a:r>
              <a:rPr lang="en-US" u="sng" dirty="0" smtClean="0">
                <a:solidFill>
                  <a:srgbClr val="FF0000"/>
                </a:solidFill>
                <a:cs typeface="Mongolian Baiti" pitchFamily="66" charset="0"/>
              </a:rPr>
              <a:t>Capitalization of Construction Period Interest – Major Impact on Utilities – GASB #62 para. #485 Superseded</a:t>
            </a:r>
          </a:p>
          <a:p>
            <a:pPr marL="342900" indent="-342900">
              <a:buFont typeface="Arial"/>
              <a:buChar char="•"/>
            </a:pPr>
            <a:endParaRPr lang="en-US" u="sng" dirty="0" smtClean="0">
              <a:solidFill>
                <a:srgbClr val="FF0000"/>
              </a:solidFill>
              <a:cs typeface="Mongolian Baiti" pitchFamily="66" charset="0"/>
            </a:endParaRPr>
          </a:p>
          <a:p>
            <a:pPr marL="342900" indent="-342900">
              <a:buFont typeface="Arial"/>
              <a:buChar char="•"/>
            </a:pPr>
            <a:r>
              <a:rPr lang="en-US" u="sng" dirty="0" smtClean="0">
                <a:solidFill>
                  <a:srgbClr val="FF0000"/>
                </a:solidFill>
                <a:cs typeface="Mongolian Baiti" pitchFamily="66" charset="0"/>
              </a:rPr>
              <a:t>Exchange Transactions- Aid to Construction</a:t>
            </a:r>
            <a:endParaRPr lang="en-US" u="sng" dirty="0">
              <a:solidFill>
                <a:srgbClr val="FF0000"/>
              </a:solidFill>
              <a:cs typeface="Mongolian Baiti" pitchFamily="66" charset="0"/>
            </a:endParaRPr>
          </a:p>
        </p:txBody>
      </p:sp>
      <p:sp>
        <p:nvSpPr>
          <p:cNvPr id="8" name="TextBox 7"/>
          <p:cNvSpPr txBox="1"/>
          <p:nvPr/>
        </p:nvSpPr>
        <p:spPr>
          <a:xfrm>
            <a:off x="381000" y="2507917"/>
            <a:ext cx="8534400" cy="505267"/>
          </a:xfrm>
          <a:prstGeom prst="rect">
            <a:avLst/>
          </a:prstGeom>
          <a:noFill/>
          <a:effectLst>
            <a:outerShdw blurRad="50800" dist="38100" dir="5400000" algn="t" rotWithShape="0">
              <a:prstClr val="black">
                <a:alpha val="40000"/>
              </a:prstClr>
            </a:outerShdw>
          </a:effectLst>
        </p:spPr>
        <p:txBody>
          <a:bodyPr wrap="square" rtlCol="0">
            <a:spAutoFit/>
          </a:bodyPr>
          <a:lstStyle/>
          <a:p>
            <a:pPr>
              <a:lnSpc>
                <a:spcPct val="120000"/>
              </a:lnSpc>
            </a:pPr>
            <a:r>
              <a:rPr lang="en-US" sz="2300" u="sng" dirty="0" smtClean="0">
                <a:solidFill>
                  <a:srgbClr val="FF0000"/>
                </a:solidFill>
                <a:cs typeface="Mongolian Baiti" pitchFamily="66" charset="0"/>
              </a:rPr>
              <a:t>GASB #87 - LEASES</a:t>
            </a:r>
          </a:p>
        </p:txBody>
      </p:sp>
      <p:sp>
        <p:nvSpPr>
          <p:cNvPr id="9" name="TextBox 8"/>
          <p:cNvSpPr txBox="1"/>
          <p:nvPr/>
        </p:nvSpPr>
        <p:spPr>
          <a:xfrm>
            <a:off x="381000" y="2988670"/>
            <a:ext cx="8534400" cy="1354730"/>
          </a:xfrm>
          <a:prstGeom prst="rect">
            <a:avLst/>
          </a:prstGeom>
          <a:noFill/>
          <a:effectLst>
            <a:outerShdw blurRad="50800" dist="38100" dir="5400000" algn="t" rotWithShape="0">
              <a:prstClr val="black">
                <a:alpha val="40000"/>
              </a:prstClr>
            </a:outerShdw>
          </a:effectLst>
        </p:spPr>
        <p:txBody>
          <a:bodyPr wrap="square" rtlCol="0">
            <a:spAutoFit/>
          </a:bodyPr>
          <a:lstStyle/>
          <a:p>
            <a:pPr>
              <a:lnSpc>
                <a:spcPct val="120000"/>
              </a:lnSpc>
            </a:pPr>
            <a:r>
              <a:rPr lang="en-US" sz="2300" u="sng" dirty="0" smtClean="0">
                <a:solidFill>
                  <a:srgbClr val="FF0000"/>
                </a:solidFill>
                <a:cs typeface="Mongolian Baiti" pitchFamily="66" charset="0"/>
              </a:rPr>
              <a:t>GASB #88 – CERTAIN DISCLOSURE RELATED TO DEBT, INCLUDING DIRECT BORROWINGS AND DIRECT PLACEMENTS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4" name="TextBox 3"/>
          <p:cNvSpPr txBox="1"/>
          <p:nvPr/>
        </p:nvSpPr>
        <p:spPr>
          <a:xfrm>
            <a:off x="304800" y="228600"/>
            <a:ext cx="8534400" cy="800219"/>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p>
          <a:p>
            <a:endParaRPr lang="en-US" dirty="0"/>
          </a:p>
        </p:txBody>
      </p:sp>
      <p:sp>
        <p:nvSpPr>
          <p:cNvPr id="5" name="TextBox 4"/>
          <p:cNvSpPr txBox="1"/>
          <p:nvPr/>
        </p:nvSpPr>
        <p:spPr>
          <a:xfrm>
            <a:off x="304800" y="947916"/>
            <a:ext cx="8610600" cy="1261884"/>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rPr>
              <a:t>GASB UPDATE</a:t>
            </a:r>
          </a:p>
          <a:p>
            <a:endParaRPr lang="en-US" sz="800" dirty="0" smtClean="0">
              <a:solidFill>
                <a:srgbClr val="FF0000"/>
              </a:solidFill>
              <a:effectLst>
                <a:outerShdw blurRad="38100" dist="38100" dir="2700000" algn="tl">
                  <a:srgbClr val="000000">
                    <a:alpha val="43137"/>
                  </a:srgbClr>
                </a:outerShdw>
              </a:effectLst>
            </a:endParaRPr>
          </a:p>
          <a:p>
            <a:r>
              <a:rPr lang="en-US" sz="2400" u="sng" dirty="0" smtClean="0">
                <a:solidFill>
                  <a:srgbClr val="FF0000"/>
                </a:solidFill>
                <a:effectLst>
                  <a:outerShdw blurRad="38100" dist="38100" dir="2700000" algn="tl">
                    <a:srgbClr val="000000">
                      <a:alpha val="43137"/>
                    </a:srgbClr>
                  </a:outerShdw>
                </a:effectLst>
              </a:rPr>
              <a:t>GASB #</a:t>
            </a:r>
            <a:r>
              <a:rPr lang="en-US" sz="2400" u="sng" dirty="0" smtClean="0">
                <a:solidFill>
                  <a:srgbClr val="FF0000"/>
                </a:solidFill>
                <a:effectLst>
                  <a:outerShdw blurRad="38100" dist="38100" dir="2700000" algn="tl">
                    <a:srgbClr val="000000">
                      <a:alpha val="43137"/>
                    </a:srgbClr>
                  </a:outerShdw>
                </a:effectLst>
              </a:rPr>
              <a:t>83 </a:t>
            </a:r>
            <a:r>
              <a:rPr lang="en-US" sz="2400" u="sng" dirty="0" smtClean="0">
                <a:solidFill>
                  <a:srgbClr val="FF0000"/>
                </a:solidFill>
                <a:effectLst>
                  <a:outerShdw blurRad="38100" dist="38100" dir="2700000" algn="tl">
                    <a:srgbClr val="000000">
                      <a:alpha val="43137"/>
                    </a:srgbClr>
                  </a:outerShdw>
                </a:effectLst>
              </a:rPr>
              <a:t>– </a:t>
            </a:r>
            <a:r>
              <a:rPr lang="en-US" sz="2400" u="sng" dirty="0" smtClean="0">
                <a:solidFill>
                  <a:srgbClr val="FF0000"/>
                </a:solidFill>
                <a:effectLst>
                  <a:outerShdw blurRad="38100" dist="38100" dir="2700000" algn="tl">
                    <a:srgbClr val="000000">
                      <a:alpha val="43137"/>
                    </a:srgbClr>
                  </a:outerShdw>
                </a:effectLst>
              </a:rPr>
              <a:t>CERTAIN ASSET RETIREMENT OBLIGATIONS</a:t>
            </a:r>
            <a:endParaRPr lang="en-US" sz="2400" u="sng" dirty="0" smtClean="0">
              <a:solidFill>
                <a:srgbClr val="FF0000"/>
              </a:solidFill>
              <a:effectLst>
                <a:outerShdw blurRad="38100" dist="38100" dir="2700000" algn="tl">
                  <a:srgbClr val="000000">
                    <a:alpha val="43137"/>
                  </a:srgbClr>
                </a:outerShdw>
              </a:effectLst>
            </a:endParaRPr>
          </a:p>
          <a:p>
            <a:endParaRPr lang="en-US" sz="2000" dirty="0"/>
          </a:p>
        </p:txBody>
      </p:sp>
      <p:sp>
        <p:nvSpPr>
          <p:cNvPr id="13" name="TextBox 12"/>
          <p:cNvSpPr txBox="1"/>
          <p:nvPr/>
        </p:nvSpPr>
        <p:spPr>
          <a:xfrm>
            <a:off x="457200" y="2057400"/>
            <a:ext cx="7391400" cy="369332"/>
          </a:xfrm>
          <a:prstGeom prst="rect">
            <a:avLst/>
          </a:prstGeom>
          <a:noFill/>
        </p:spPr>
        <p:txBody>
          <a:bodyPr wrap="square" rtlCol="0">
            <a:spAutoFit/>
          </a:bodyPr>
          <a:lstStyle/>
          <a:p>
            <a:r>
              <a:rPr lang="en-US" u="sng" dirty="0" smtClean="0"/>
              <a:t>Recognize Asset Retirement Obligations and Related Disclosures</a:t>
            </a:r>
            <a:endParaRPr lang="en-US" u="sng" dirty="0"/>
          </a:p>
        </p:txBody>
      </p:sp>
      <p:sp>
        <p:nvSpPr>
          <p:cNvPr id="14" name="TextBox 13"/>
          <p:cNvSpPr txBox="1"/>
          <p:nvPr/>
        </p:nvSpPr>
        <p:spPr>
          <a:xfrm>
            <a:off x="685800" y="2590800"/>
            <a:ext cx="8153400" cy="2862323"/>
          </a:xfrm>
          <a:prstGeom prst="rect">
            <a:avLst/>
          </a:prstGeom>
          <a:noFill/>
        </p:spPr>
        <p:txBody>
          <a:bodyPr wrap="square" rtlCol="0">
            <a:spAutoFit/>
          </a:bodyPr>
          <a:lstStyle/>
          <a:p>
            <a:pPr marL="342900" indent="-342900">
              <a:buFont typeface="Arial"/>
              <a:buChar char="•"/>
            </a:pPr>
            <a:r>
              <a:rPr lang="en-US" dirty="0" smtClean="0"/>
              <a:t>GASB #83 arises when there is a joint Public/Private ownership of an asset</a:t>
            </a:r>
          </a:p>
          <a:p>
            <a:pPr marL="342900" indent="-342900">
              <a:buFont typeface="Arial"/>
              <a:buChar char="•"/>
            </a:pPr>
            <a:r>
              <a:rPr lang="en-US" dirty="0" smtClean="0"/>
              <a:t>ARO – is a legally enforceable liability associated with the retirement of an asset</a:t>
            </a:r>
          </a:p>
          <a:p>
            <a:pPr marL="342900" indent="-342900">
              <a:buFont typeface="Arial"/>
              <a:buChar char="•"/>
            </a:pPr>
            <a:r>
              <a:rPr lang="en-US" dirty="0" smtClean="0"/>
              <a:t>Can arise from a contract to abandon</a:t>
            </a:r>
          </a:p>
          <a:p>
            <a:pPr marL="342900" indent="-342900">
              <a:buFont typeface="Arial"/>
              <a:buChar char="•"/>
            </a:pPr>
            <a:r>
              <a:rPr lang="en-US" dirty="0" smtClean="0"/>
              <a:t>Can arise from – court action to abandon,</a:t>
            </a:r>
          </a:p>
          <a:p>
            <a:pPr marL="342900" indent="-342900">
              <a:buFont typeface="Arial"/>
              <a:buChar char="•"/>
            </a:pPr>
            <a:r>
              <a:rPr lang="en-US" dirty="0" smtClean="0"/>
              <a:t>Can arise from – environmentally contaminated asset</a:t>
            </a:r>
          </a:p>
          <a:p>
            <a:pPr marL="342900" indent="-342900">
              <a:buFont typeface="Arial"/>
              <a:buChar char="•"/>
            </a:pPr>
            <a:r>
              <a:rPr lang="en-US" dirty="0" smtClean="0"/>
              <a:t>Sports stadiums, shopping centers, golf courses, street lighting</a:t>
            </a:r>
          </a:p>
          <a:p>
            <a:pPr marL="342900" indent="-342900">
              <a:buFont typeface="Arial"/>
              <a:buChar char="•"/>
            </a:pPr>
            <a:r>
              <a:rPr lang="en-US" dirty="0" smtClean="0"/>
              <a:t>Effective Date – Periods beginning after June 15, 2018</a:t>
            </a:r>
          </a:p>
          <a:p>
            <a:pPr marL="342900" indent="-342900">
              <a:buFont typeface="Arial"/>
              <a:buChar char="•"/>
            </a:pPr>
            <a:r>
              <a:rPr lang="en-US" dirty="0" smtClean="0"/>
              <a:t>Liability reported as Deferred Outflows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914400"/>
            <a:ext cx="8458200" cy="1200328"/>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rPr>
              <a:t>GASB UPDATE</a:t>
            </a:r>
          </a:p>
          <a:p>
            <a:endParaRPr lang="en-US" sz="2400" dirty="0">
              <a:solidFill>
                <a:srgbClr val="FF0000"/>
              </a:solidFill>
              <a:effectLst>
                <a:outerShdw blurRad="38100" dist="38100" dir="2700000" algn="tl">
                  <a:srgbClr val="000000">
                    <a:alpha val="43137"/>
                  </a:srgbClr>
                </a:outerShdw>
              </a:effectLst>
            </a:endParaRPr>
          </a:p>
          <a:p>
            <a:r>
              <a:rPr lang="en-US" sz="2400" u="sng" dirty="0" smtClean="0">
                <a:solidFill>
                  <a:srgbClr val="FF0000"/>
                </a:solidFill>
                <a:effectLst>
                  <a:outerShdw blurRad="38100" dist="38100" dir="2700000" algn="tl">
                    <a:srgbClr val="000000">
                      <a:alpha val="43137"/>
                    </a:srgbClr>
                  </a:outerShdw>
                </a:effectLst>
              </a:rPr>
              <a:t>GASB #87 – LEASE ACCOUNTING</a:t>
            </a:r>
            <a:endParaRPr lang="en-US" sz="2400" u="sng" dirty="0">
              <a:solidFill>
                <a:srgbClr val="FF0000"/>
              </a:solidFill>
              <a:effectLst>
                <a:outerShdw blurRad="38100" dist="38100" dir="2700000" algn="tl">
                  <a:srgbClr val="000000">
                    <a:alpha val="43137"/>
                  </a:srgbClr>
                </a:outerShdw>
              </a:effectLst>
            </a:endParaRPr>
          </a:p>
        </p:txBody>
      </p:sp>
      <p:sp>
        <p:nvSpPr>
          <p:cNvPr id="12" name="TextBox 11"/>
          <p:cNvSpPr txBox="1"/>
          <p:nvPr/>
        </p:nvSpPr>
        <p:spPr>
          <a:xfrm>
            <a:off x="609600" y="2286000"/>
            <a:ext cx="8229600" cy="2409891"/>
          </a:xfrm>
          <a:prstGeom prst="rect">
            <a:avLst/>
          </a:prstGeom>
          <a:noFill/>
        </p:spPr>
        <p:txBody>
          <a:bodyPr wrap="square" rtlCol="0">
            <a:spAutoFit/>
          </a:bodyPr>
          <a:lstStyle/>
          <a:p>
            <a:pPr marL="285750" indent="-285750">
              <a:lnSpc>
                <a:spcPct val="120000"/>
              </a:lnSpc>
              <a:buFont typeface="Arial"/>
              <a:buChar char="•"/>
            </a:pPr>
            <a:r>
              <a:rPr lang="en-US" dirty="0" smtClean="0"/>
              <a:t>Project was heavily influenced by International Accounting Standards Board.</a:t>
            </a:r>
          </a:p>
          <a:p>
            <a:pPr marL="285750" indent="-285750">
              <a:lnSpc>
                <a:spcPct val="120000"/>
              </a:lnSpc>
              <a:buFont typeface="Arial"/>
              <a:buChar char="•"/>
            </a:pPr>
            <a:r>
              <a:rPr lang="en-US" dirty="0" smtClean="0"/>
              <a:t>Focus was to consider whether operation leases met the definition of assets and liabilities. </a:t>
            </a:r>
          </a:p>
          <a:p>
            <a:pPr marL="285750" indent="-285750">
              <a:lnSpc>
                <a:spcPct val="120000"/>
              </a:lnSpc>
              <a:buFont typeface="Arial"/>
              <a:buChar char="•"/>
            </a:pPr>
            <a:r>
              <a:rPr lang="en-US" dirty="0" smtClean="0"/>
              <a:t>This standard will modify GASB #62</a:t>
            </a:r>
          </a:p>
          <a:p>
            <a:pPr marL="285750" indent="-285750">
              <a:lnSpc>
                <a:spcPct val="120000"/>
              </a:lnSpc>
              <a:buFont typeface="Arial"/>
              <a:buChar char="•"/>
            </a:pPr>
            <a:r>
              <a:rPr lang="en-US" dirty="0" smtClean="0"/>
              <a:t>IMPLEMENTATION DATE – FYE JUNE 30, 2020. Early implementation strongly encouraged.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800219"/>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p>
          <a:p>
            <a:endParaRPr lang="en-US" dirty="0"/>
          </a:p>
        </p:txBody>
      </p:sp>
      <p:sp>
        <p:nvSpPr>
          <p:cNvPr id="4" name="TextBox 3"/>
          <p:cNvSpPr txBox="1"/>
          <p:nvPr/>
        </p:nvSpPr>
        <p:spPr>
          <a:xfrm>
            <a:off x="304800" y="968514"/>
            <a:ext cx="8382000" cy="1292662"/>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rPr>
              <a:t>GASB UPDATE</a:t>
            </a:r>
            <a:endParaRPr lang="en-US" sz="2400" dirty="0" smtClean="0">
              <a:solidFill>
                <a:srgbClr val="FF0000"/>
              </a:solidFill>
              <a:effectLst>
                <a:outerShdw blurRad="38100" dist="38100" dir="2700000" algn="tl">
                  <a:srgbClr val="000000">
                    <a:alpha val="43137"/>
                  </a:srgbClr>
                </a:outerShdw>
              </a:effectLst>
            </a:endParaRPr>
          </a:p>
          <a:p>
            <a:endParaRPr lang="en-US" sz="1000" dirty="0">
              <a:solidFill>
                <a:srgbClr val="FF0000"/>
              </a:solidFill>
              <a:effectLst>
                <a:outerShdw blurRad="38100" dist="38100" dir="2700000" algn="tl">
                  <a:srgbClr val="000000">
                    <a:alpha val="43137"/>
                  </a:srgbClr>
                </a:outerShdw>
              </a:effectLst>
            </a:endParaRPr>
          </a:p>
          <a:p>
            <a:r>
              <a:rPr lang="en-US" sz="2400" u="sng" dirty="0" smtClean="0">
                <a:solidFill>
                  <a:srgbClr val="FF0000"/>
                </a:solidFill>
                <a:effectLst>
                  <a:outerShdw blurRad="38100" dist="38100" dir="2700000" algn="tl">
                    <a:srgbClr val="000000">
                      <a:alpha val="43137"/>
                    </a:srgbClr>
                  </a:outerShdw>
                </a:effectLst>
              </a:rPr>
              <a:t>GASB #87 – LEASING ACCOUNTING</a:t>
            </a:r>
          </a:p>
          <a:p>
            <a:endParaRPr lang="en-US" sz="2000" dirty="0"/>
          </a:p>
        </p:txBody>
      </p:sp>
      <p:sp>
        <p:nvSpPr>
          <p:cNvPr id="5" name="TextBox 4"/>
          <p:cNvSpPr txBox="1"/>
          <p:nvPr/>
        </p:nvSpPr>
        <p:spPr>
          <a:xfrm>
            <a:off x="381000" y="3048000"/>
            <a:ext cx="8153400" cy="677108"/>
          </a:xfrm>
          <a:prstGeom prst="rect">
            <a:avLst/>
          </a:prstGeom>
          <a:noFill/>
        </p:spPr>
        <p:txBody>
          <a:bodyPr wrap="square" rtlCol="0">
            <a:spAutoFit/>
          </a:bodyPr>
          <a:lstStyle/>
          <a:p>
            <a:r>
              <a:rPr lang="en-US" sz="2000" u="sng" dirty="0" smtClean="0"/>
              <a:t>Excluded Transactions</a:t>
            </a:r>
            <a:endParaRPr lang="en-US" sz="2000" dirty="0"/>
          </a:p>
          <a:p>
            <a:endParaRPr lang="en-US" dirty="0"/>
          </a:p>
        </p:txBody>
      </p:sp>
      <p:sp>
        <p:nvSpPr>
          <p:cNvPr id="6" name="TextBox 5"/>
          <p:cNvSpPr txBox="1"/>
          <p:nvPr/>
        </p:nvSpPr>
        <p:spPr>
          <a:xfrm>
            <a:off x="533400" y="3510677"/>
            <a:ext cx="8382000" cy="1754327"/>
          </a:xfrm>
          <a:prstGeom prst="rect">
            <a:avLst/>
          </a:prstGeom>
          <a:noFill/>
        </p:spPr>
        <p:txBody>
          <a:bodyPr wrap="square" rtlCol="0">
            <a:spAutoFit/>
          </a:bodyPr>
          <a:lstStyle/>
          <a:p>
            <a:pPr marL="285750" indent="-285750">
              <a:buFont typeface="Arial"/>
              <a:buChar char="•"/>
            </a:pPr>
            <a:r>
              <a:rPr lang="en-US" u="sng" dirty="0" smtClean="0"/>
              <a:t>Service agreements</a:t>
            </a:r>
          </a:p>
          <a:p>
            <a:pPr marL="285750" indent="-285750">
              <a:buFont typeface="Arial"/>
              <a:buChar char="•"/>
            </a:pPr>
            <a:r>
              <a:rPr lang="en-US" u="sng" dirty="0" smtClean="0"/>
              <a:t>Software support agreements</a:t>
            </a:r>
          </a:p>
          <a:p>
            <a:pPr marL="285750" indent="-285750">
              <a:buFont typeface="Arial"/>
              <a:buChar char="•"/>
            </a:pPr>
            <a:r>
              <a:rPr lang="en-US" u="sng" dirty="0" smtClean="0"/>
              <a:t>Licensing agreements</a:t>
            </a:r>
          </a:p>
          <a:p>
            <a:pPr marL="285750" indent="-285750">
              <a:buFont typeface="Arial"/>
              <a:buChar char="•"/>
            </a:pPr>
            <a:r>
              <a:rPr lang="en-US" dirty="0" smtClean="0"/>
              <a:t>Service Concession Agreements – An arrangement between a utility and private sector partner to construct and transfer and asset:</a:t>
            </a:r>
          </a:p>
          <a:p>
            <a:pPr marL="800100" lvl="1" indent="-342900">
              <a:buFont typeface="+mj-lt"/>
              <a:buAutoNum type="arabicPeriod"/>
            </a:pPr>
            <a:r>
              <a:rPr lang="en-US" dirty="0" smtClean="0"/>
              <a:t>Outdoor lighting:  a) event facility b) golf course c) sports facility</a:t>
            </a:r>
            <a:endParaRPr lang="en-US" dirty="0"/>
          </a:p>
        </p:txBody>
      </p:sp>
      <p:sp>
        <p:nvSpPr>
          <p:cNvPr id="7" name="TextBox 6"/>
          <p:cNvSpPr txBox="1"/>
          <p:nvPr/>
        </p:nvSpPr>
        <p:spPr>
          <a:xfrm>
            <a:off x="381000" y="2173069"/>
            <a:ext cx="8382000" cy="646331"/>
          </a:xfrm>
          <a:prstGeom prst="rect">
            <a:avLst/>
          </a:prstGeom>
          <a:noFill/>
        </p:spPr>
        <p:txBody>
          <a:bodyPr wrap="square" rtlCol="0">
            <a:spAutoFit/>
          </a:bodyPr>
          <a:lstStyle/>
          <a:p>
            <a:pPr marL="285750" indent="-285750">
              <a:buFont typeface="Arial"/>
              <a:buChar char="•"/>
            </a:pPr>
            <a:r>
              <a:rPr lang="en-US" dirty="0" smtClean="0"/>
              <a:t>Any financial contract with a term longer than 12 months.</a:t>
            </a:r>
          </a:p>
          <a:p>
            <a:pPr marL="285750" indent="-285750">
              <a:buFont typeface="Arial"/>
              <a:buChar char="•"/>
            </a:pPr>
            <a:r>
              <a:rPr lang="en-US" dirty="0" smtClean="0"/>
              <a:t>The term must consider renewal options.</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800219"/>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p>
          <a:p>
            <a:endParaRPr lang="en-US" dirty="0"/>
          </a:p>
        </p:txBody>
      </p:sp>
      <p:sp>
        <p:nvSpPr>
          <p:cNvPr id="4" name="TextBox 3"/>
          <p:cNvSpPr txBox="1"/>
          <p:nvPr/>
        </p:nvSpPr>
        <p:spPr>
          <a:xfrm>
            <a:off x="304800" y="902494"/>
            <a:ext cx="8534400" cy="1231106"/>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rPr>
              <a:t>GASB UPDATE</a:t>
            </a:r>
          </a:p>
          <a:p>
            <a:endParaRPr lang="en-US" sz="800" dirty="0">
              <a:solidFill>
                <a:srgbClr val="FF0000"/>
              </a:solidFill>
              <a:effectLst>
                <a:outerShdw blurRad="38100" dist="38100" dir="2700000" algn="tl">
                  <a:srgbClr val="000000">
                    <a:alpha val="43137"/>
                  </a:srgbClr>
                </a:outerShdw>
              </a:effectLst>
            </a:endParaRPr>
          </a:p>
          <a:p>
            <a:r>
              <a:rPr lang="en-US" sz="2400" u="sng" dirty="0" smtClean="0">
                <a:solidFill>
                  <a:srgbClr val="FF0000"/>
                </a:solidFill>
                <a:effectLst>
                  <a:outerShdw blurRad="38100" dist="38100" dir="2700000" algn="tl">
                    <a:srgbClr val="000000">
                      <a:alpha val="43137"/>
                    </a:srgbClr>
                  </a:outerShdw>
                </a:effectLst>
              </a:rPr>
              <a:t>GASB #87 – LEASE ACCOUNTING</a:t>
            </a:r>
          </a:p>
          <a:p>
            <a:endParaRPr lang="en-US" dirty="0"/>
          </a:p>
        </p:txBody>
      </p:sp>
      <p:sp>
        <p:nvSpPr>
          <p:cNvPr id="5" name="TextBox 4"/>
          <p:cNvSpPr txBox="1"/>
          <p:nvPr/>
        </p:nvSpPr>
        <p:spPr>
          <a:xfrm>
            <a:off x="304800" y="1981200"/>
            <a:ext cx="6858000" cy="677108"/>
          </a:xfrm>
          <a:prstGeom prst="rect">
            <a:avLst/>
          </a:prstGeom>
          <a:noFill/>
        </p:spPr>
        <p:txBody>
          <a:bodyPr wrap="square" rtlCol="0">
            <a:spAutoFit/>
          </a:bodyPr>
          <a:lstStyle/>
          <a:p>
            <a:r>
              <a:rPr lang="en-US" sz="2000" u="sng" dirty="0" smtClean="0"/>
              <a:t>Regulatory Utility Exemption</a:t>
            </a:r>
            <a:endParaRPr lang="en-US" sz="2000" dirty="0"/>
          </a:p>
          <a:p>
            <a:endParaRPr lang="en-US" dirty="0"/>
          </a:p>
        </p:txBody>
      </p:sp>
      <p:sp>
        <p:nvSpPr>
          <p:cNvPr id="6" name="TextBox 5"/>
          <p:cNvSpPr txBox="1"/>
          <p:nvPr/>
        </p:nvSpPr>
        <p:spPr>
          <a:xfrm>
            <a:off x="304800" y="2506682"/>
            <a:ext cx="8534400" cy="2909001"/>
          </a:xfrm>
          <a:prstGeom prst="rect">
            <a:avLst/>
          </a:prstGeom>
          <a:noFill/>
        </p:spPr>
        <p:txBody>
          <a:bodyPr wrap="square" rtlCol="0">
            <a:spAutoFit/>
          </a:bodyPr>
          <a:lstStyle/>
          <a:p>
            <a:pPr marL="285750" indent="-285750">
              <a:lnSpc>
                <a:spcPct val="120000"/>
              </a:lnSpc>
              <a:buFont typeface="Arial"/>
              <a:buChar char="•"/>
            </a:pPr>
            <a:r>
              <a:rPr lang="en-US" sz="1700" u="sng" dirty="0" smtClean="0"/>
              <a:t>Pole Rental</a:t>
            </a:r>
          </a:p>
          <a:p>
            <a:pPr marL="285750" indent="-285750">
              <a:lnSpc>
                <a:spcPct val="120000"/>
              </a:lnSpc>
              <a:buFont typeface="Arial"/>
              <a:buChar char="•"/>
            </a:pPr>
            <a:r>
              <a:rPr lang="en-US" sz="1700" dirty="0" smtClean="0"/>
              <a:t>Paragraph 42 – Leases that are subject to regulation should not apply     GASB #87</a:t>
            </a:r>
          </a:p>
          <a:p>
            <a:pPr marL="285750" indent="-285750">
              <a:lnSpc>
                <a:spcPct val="120000"/>
              </a:lnSpc>
              <a:buFont typeface="Arial"/>
              <a:buChar char="•"/>
            </a:pPr>
            <a:r>
              <a:rPr lang="en-US" sz="1700" dirty="0" smtClean="0"/>
              <a:t>Paragraph 43 – To be excluded:</a:t>
            </a:r>
          </a:p>
          <a:p>
            <a:pPr marL="800100" lvl="1" indent="-342900">
              <a:lnSpc>
                <a:spcPct val="120000"/>
              </a:lnSpc>
              <a:buFont typeface="+mj-lt"/>
              <a:buAutoNum type="arabicParenR"/>
            </a:pPr>
            <a:r>
              <a:rPr lang="en-US" sz="1700" dirty="0" smtClean="0"/>
              <a:t>The lease rates cannot exceed a reasonable amount</a:t>
            </a:r>
          </a:p>
          <a:p>
            <a:pPr marL="800100" lvl="1" indent="-342900">
              <a:lnSpc>
                <a:spcPct val="120000"/>
              </a:lnSpc>
              <a:buFont typeface="+mj-lt"/>
              <a:buAutoNum type="arabicParenR"/>
            </a:pPr>
            <a:r>
              <a:rPr lang="en-US" sz="1700" dirty="0" smtClean="0"/>
              <a:t>Lease rates should be similar for lessees tha</a:t>
            </a:r>
            <a:r>
              <a:rPr lang="en-US" sz="1700" dirty="0" smtClean="0"/>
              <a:t>t are similarly situated </a:t>
            </a:r>
          </a:p>
          <a:p>
            <a:pPr marL="800100" lvl="1" indent="-342900">
              <a:lnSpc>
                <a:spcPct val="120000"/>
              </a:lnSpc>
              <a:buFont typeface="+mj-lt"/>
              <a:buAutoNum type="arabicParenR"/>
            </a:pPr>
            <a:r>
              <a:rPr lang="en-US" sz="1700" dirty="0" smtClean="0"/>
              <a:t>The Lessor cannot deny Lessees the right to enter into leases if facilities are available, provided that the Lessee’s use complies with applicable use restrictions.</a:t>
            </a:r>
            <a:endParaRPr lang="en-US" sz="17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800219"/>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p>
          <a:p>
            <a:endParaRPr lang="en-US" dirty="0"/>
          </a:p>
        </p:txBody>
      </p:sp>
      <p:sp>
        <p:nvSpPr>
          <p:cNvPr id="4" name="TextBox 3"/>
          <p:cNvSpPr txBox="1"/>
          <p:nvPr/>
        </p:nvSpPr>
        <p:spPr>
          <a:xfrm>
            <a:off x="304800" y="953869"/>
            <a:ext cx="8534400" cy="1508105"/>
          </a:xfrm>
          <a:prstGeom prst="rect">
            <a:avLst/>
          </a:prstGeom>
          <a:noFill/>
        </p:spPr>
        <p:txBody>
          <a:bodyPr wrap="square" rtlCol="0">
            <a:spAutoFit/>
          </a:bodyPr>
          <a:lstStyle/>
          <a:p>
            <a:r>
              <a:rPr lang="en-US" sz="2400" u="sng" dirty="0" smtClean="0">
                <a:solidFill>
                  <a:srgbClr val="FF0000"/>
                </a:solidFill>
                <a:effectLst>
                  <a:outerShdw blurRad="38100" dist="38100" dir="2700000" algn="tl">
                    <a:srgbClr val="000000">
                      <a:alpha val="43137"/>
                    </a:srgbClr>
                  </a:outerShdw>
                </a:effectLst>
              </a:rPr>
              <a:t>GASB UPDATE</a:t>
            </a:r>
          </a:p>
          <a:p>
            <a:endParaRPr lang="en-US" sz="2400" u="sng" dirty="0">
              <a:solidFill>
                <a:srgbClr val="FF0000"/>
              </a:solidFill>
              <a:effectLst>
                <a:outerShdw blurRad="38100" dist="38100" dir="2700000" algn="tl">
                  <a:srgbClr val="000000">
                    <a:alpha val="43137"/>
                  </a:srgbClr>
                </a:outerShdw>
              </a:effectLst>
            </a:endParaRPr>
          </a:p>
          <a:p>
            <a:r>
              <a:rPr lang="en-US" sz="2400" u="sng" dirty="0" smtClean="0">
                <a:solidFill>
                  <a:srgbClr val="FF0000"/>
                </a:solidFill>
                <a:effectLst>
                  <a:outerShdw blurRad="38100" dist="38100" dir="2700000" algn="tl">
                    <a:srgbClr val="000000">
                      <a:alpha val="43137"/>
                    </a:srgbClr>
                  </a:outerShdw>
                </a:effectLst>
              </a:rPr>
              <a:t>GASB 87 – LEASE ACCOUNTING</a:t>
            </a:r>
            <a:endParaRPr lang="en-US" sz="2400" u="sng" dirty="0" smtClean="0">
              <a:solidFill>
                <a:srgbClr val="FF0000"/>
              </a:solidFill>
              <a:effectLst>
                <a:outerShdw blurRad="38100" dist="38100" dir="2700000" algn="tl">
                  <a:srgbClr val="000000">
                    <a:alpha val="43137"/>
                  </a:srgbClr>
                </a:outerShdw>
              </a:effectLst>
            </a:endParaRPr>
          </a:p>
          <a:p>
            <a:endParaRPr lang="en-US" sz="2000" dirty="0"/>
          </a:p>
        </p:txBody>
      </p:sp>
      <p:sp>
        <p:nvSpPr>
          <p:cNvPr id="5" name="TextBox 4"/>
          <p:cNvSpPr txBox="1"/>
          <p:nvPr/>
        </p:nvSpPr>
        <p:spPr>
          <a:xfrm>
            <a:off x="381000" y="2286000"/>
            <a:ext cx="7772400" cy="677108"/>
          </a:xfrm>
          <a:prstGeom prst="rect">
            <a:avLst/>
          </a:prstGeom>
          <a:noFill/>
        </p:spPr>
        <p:txBody>
          <a:bodyPr wrap="square" rtlCol="0">
            <a:spAutoFit/>
          </a:bodyPr>
          <a:lstStyle/>
          <a:p>
            <a:r>
              <a:rPr lang="en-US" sz="2000" u="sng" dirty="0" smtClean="0"/>
              <a:t>Regulatory Utility Exemption</a:t>
            </a:r>
            <a:endParaRPr lang="en-US" sz="2000" u="sng" dirty="0"/>
          </a:p>
          <a:p>
            <a:endParaRPr lang="en-US" dirty="0"/>
          </a:p>
        </p:txBody>
      </p:sp>
      <p:sp>
        <p:nvSpPr>
          <p:cNvPr id="7" name="TextBox 6"/>
          <p:cNvSpPr txBox="1"/>
          <p:nvPr/>
        </p:nvSpPr>
        <p:spPr>
          <a:xfrm>
            <a:off x="457200" y="2743200"/>
            <a:ext cx="8382000" cy="3337837"/>
          </a:xfrm>
          <a:prstGeom prst="rect">
            <a:avLst/>
          </a:prstGeom>
          <a:noFill/>
        </p:spPr>
        <p:txBody>
          <a:bodyPr wrap="square" rtlCol="0">
            <a:spAutoFit/>
          </a:bodyPr>
          <a:lstStyle/>
          <a:p>
            <a:pPr marL="285750" lvl="0" indent="-285750">
              <a:lnSpc>
                <a:spcPct val="90000"/>
              </a:lnSpc>
              <a:buFont typeface="Arial"/>
              <a:buChar char="•"/>
            </a:pPr>
            <a:r>
              <a:rPr lang="en-US" dirty="0" smtClean="0"/>
              <a:t>Paragraph 60 – A Lessor or Lessee shall disclose in the notes to financial statements</a:t>
            </a:r>
          </a:p>
          <a:p>
            <a:pPr marL="800100" lvl="1" indent="-342900">
              <a:lnSpc>
                <a:spcPct val="90000"/>
              </a:lnSpc>
              <a:buFont typeface="+mj-lt"/>
              <a:buAutoNum type="arabicParenR"/>
            </a:pPr>
            <a:r>
              <a:rPr lang="en-US" dirty="0" smtClean="0"/>
              <a:t>Description of the Lease</a:t>
            </a:r>
          </a:p>
          <a:p>
            <a:pPr marL="800100" lvl="1" indent="-342900">
              <a:lnSpc>
                <a:spcPct val="90000"/>
              </a:lnSpc>
              <a:buFont typeface="+mj-lt"/>
              <a:buAutoNum type="arabicParenR"/>
            </a:pPr>
            <a:r>
              <a:rPr lang="en-US" dirty="0" smtClean="0"/>
              <a:t>The extent to which assets are subject to preferential or   exclusive use </a:t>
            </a:r>
          </a:p>
          <a:p>
            <a:pPr marL="800100" lvl="1" indent="-342900">
              <a:lnSpc>
                <a:spcPct val="90000"/>
              </a:lnSpc>
              <a:buFont typeface="+mj-lt"/>
              <a:buAutoNum type="arabicParenR"/>
            </a:pPr>
            <a:r>
              <a:rPr lang="en-US" dirty="0" smtClean="0"/>
              <a:t>The amount of revenue / expense recognized in the           reporting period</a:t>
            </a:r>
          </a:p>
          <a:p>
            <a:pPr marL="800100" lvl="1" indent="-342900">
              <a:lnSpc>
                <a:spcPct val="90000"/>
              </a:lnSpc>
              <a:buFont typeface="+mj-lt"/>
              <a:buAutoNum type="arabicParenR"/>
            </a:pPr>
            <a:r>
              <a:rPr lang="en-US" dirty="0" smtClean="0"/>
              <a:t>A schedule of future minimum payments for each of the subsequent 5 years and in 5 year increments thereafter</a:t>
            </a:r>
          </a:p>
          <a:p>
            <a:pPr marL="800100" lvl="1" indent="-342900">
              <a:lnSpc>
                <a:spcPct val="90000"/>
              </a:lnSpc>
              <a:buFont typeface="+mj-lt"/>
              <a:buAutoNum type="arabicParenR"/>
            </a:pPr>
            <a:r>
              <a:rPr lang="en-US" dirty="0" smtClean="0"/>
              <a:t>The existence of terms and conditions to terminate or abate payments</a:t>
            </a:r>
          </a:p>
          <a:p>
            <a:pPr marL="800100" lvl="1" indent="-342900">
              <a:lnSpc>
                <a:spcPct val="90000"/>
              </a:lnSpc>
              <a:buFont typeface="+mj-lt"/>
              <a:buAutoNum type="arabicParenR"/>
            </a:pPr>
            <a:r>
              <a:rPr lang="en-US" dirty="0" smtClean="0"/>
              <a:t>These disclosure provisions get more involved if debt is involved: substation generation plants with leaseback provisions.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800219"/>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p>
          <a:p>
            <a:endParaRPr lang="en-US" dirty="0"/>
          </a:p>
        </p:txBody>
      </p:sp>
      <p:sp>
        <p:nvSpPr>
          <p:cNvPr id="4" name="TextBox 3"/>
          <p:cNvSpPr txBox="1"/>
          <p:nvPr/>
        </p:nvSpPr>
        <p:spPr>
          <a:xfrm>
            <a:off x="304800" y="953869"/>
            <a:ext cx="8534400" cy="1661993"/>
          </a:xfrm>
          <a:prstGeom prst="rect">
            <a:avLst/>
          </a:prstGeom>
          <a:noFill/>
        </p:spPr>
        <p:txBody>
          <a:bodyPr wrap="square" rtlCol="0">
            <a:spAutoFit/>
          </a:bodyPr>
          <a:lstStyle/>
          <a:p>
            <a:r>
              <a:rPr lang="en-US" sz="2100" dirty="0" smtClean="0">
                <a:solidFill>
                  <a:srgbClr val="FF0000"/>
                </a:solidFill>
                <a:effectLst>
                  <a:outerShdw blurRad="38100" dist="38100" dir="2700000" algn="tl">
                    <a:srgbClr val="000000">
                      <a:alpha val="43137"/>
                    </a:srgbClr>
                  </a:outerShdw>
                </a:effectLst>
              </a:rPr>
              <a:t>GASB UPDATE</a:t>
            </a:r>
          </a:p>
          <a:p>
            <a:endParaRPr lang="en-US" sz="2100" dirty="0">
              <a:solidFill>
                <a:srgbClr val="FF0000"/>
              </a:solidFill>
              <a:effectLst>
                <a:outerShdw blurRad="38100" dist="38100" dir="2700000" algn="tl">
                  <a:srgbClr val="000000">
                    <a:alpha val="43137"/>
                  </a:srgbClr>
                </a:outerShdw>
              </a:effectLst>
            </a:endParaRPr>
          </a:p>
          <a:p>
            <a:r>
              <a:rPr lang="en-US" sz="2100" u="sng" dirty="0" smtClean="0">
                <a:solidFill>
                  <a:srgbClr val="FF0000"/>
                </a:solidFill>
                <a:effectLst>
                  <a:outerShdw blurRad="38100" dist="38100" dir="2700000" algn="tl">
                    <a:srgbClr val="000000">
                      <a:alpha val="43137"/>
                    </a:srgbClr>
                  </a:outerShdw>
                </a:effectLst>
              </a:rPr>
              <a:t>GASB #88 – CERTAIN DISCLOSURES RELATED TO DEBT, INCLUDING DIRECT BORROWINGS AND DIRECT PLACEMENTS</a:t>
            </a:r>
            <a:endParaRPr lang="en-US" sz="2100" u="sng" dirty="0" smtClean="0">
              <a:solidFill>
                <a:srgbClr val="FF0000"/>
              </a:solidFill>
              <a:effectLst>
                <a:outerShdw blurRad="38100" dist="38100" dir="2700000" algn="tl">
                  <a:srgbClr val="000000">
                    <a:alpha val="43137"/>
                  </a:srgbClr>
                </a:outerShdw>
              </a:effectLst>
            </a:endParaRPr>
          </a:p>
          <a:p>
            <a:endParaRPr lang="en-US" dirty="0"/>
          </a:p>
        </p:txBody>
      </p:sp>
      <p:sp>
        <p:nvSpPr>
          <p:cNvPr id="6" name="TextBox 5"/>
          <p:cNvSpPr txBox="1"/>
          <p:nvPr/>
        </p:nvSpPr>
        <p:spPr>
          <a:xfrm>
            <a:off x="609600" y="2514600"/>
            <a:ext cx="8229600" cy="3416320"/>
          </a:xfrm>
          <a:prstGeom prst="rect">
            <a:avLst/>
          </a:prstGeom>
          <a:noFill/>
        </p:spPr>
        <p:txBody>
          <a:bodyPr wrap="square" rtlCol="0">
            <a:spAutoFit/>
          </a:bodyPr>
          <a:lstStyle/>
          <a:p>
            <a:pPr marL="285750" indent="-285750">
              <a:buFont typeface="Arial"/>
              <a:buChar char="•"/>
            </a:pPr>
            <a:r>
              <a:rPr lang="en-US" dirty="0" smtClean="0"/>
              <a:t>Implementation Date – Periods beginning after June 15, 2018</a:t>
            </a:r>
          </a:p>
          <a:p>
            <a:pPr marL="285750" indent="-285750">
              <a:buFont typeface="Arial"/>
              <a:buChar char="•"/>
            </a:pPr>
            <a:r>
              <a:rPr lang="en-US" dirty="0" smtClean="0"/>
              <a:t>Direct Placements reported separately – Debt issues sold through a Securities Firm</a:t>
            </a:r>
          </a:p>
          <a:p>
            <a:pPr marL="285750" indent="-285750">
              <a:buFont typeface="Arial"/>
              <a:buChar char="•"/>
            </a:pPr>
            <a:r>
              <a:rPr lang="en-US" dirty="0" smtClean="0"/>
              <a:t>Direct Borrowing reported separately – Deb issues sold to a        single lender</a:t>
            </a:r>
          </a:p>
          <a:p>
            <a:pPr marL="285750" indent="-285750">
              <a:buFont typeface="Arial"/>
              <a:buChar char="•"/>
            </a:pPr>
            <a:r>
              <a:rPr lang="en-US" dirty="0" smtClean="0"/>
              <a:t>Lines of Credit reported separately</a:t>
            </a:r>
          </a:p>
          <a:p>
            <a:pPr marL="285750" indent="-285750">
              <a:buFont typeface="Arial"/>
              <a:buChar char="•"/>
            </a:pPr>
            <a:r>
              <a:rPr lang="en-US" dirty="0" smtClean="0"/>
              <a:t>Leases reported separately</a:t>
            </a:r>
          </a:p>
          <a:p>
            <a:pPr marL="285750" indent="-285750">
              <a:buFont typeface="Arial"/>
              <a:buChar char="•"/>
            </a:pPr>
            <a:r>
              <a:rPr lang="en-US" dirty="0" smtClean="0"/>
              <a:t>Net Pension Obligations reported separately</a:t>
            </a:r>
          </a:p>
          <a:p>
            <a:pPr marL="285750" indent="-285750">
              <a:buFont typeface="Arial"/>
              <a:buChar char="•"/>
            </a:pPr>
            <a:r>
              <a:rPr lang="en-US" dirty="0" smtClean="0"/>
              <a:t>OPEB Obligations reported separately</a:t>
            </a:r>
          </a:p>
          <a:p>
            <a:pPr marL="285750" indent="-285750">
              <a:buFont typeface="Arial"/>
              <a:buChar char="•"/>
            </a:pPr>
            <a:r>
              <a:rPr lang="en-US" dirty="0" smtClean="0"/>
              <a:t>ARO’s reported separately</a:t>
            </a:r>
          </a:p>
          <a:p>
            <a:pPr marL="285750" indent="-285750">
              <a:buFont typeface="Arial"/>
              <a:buChar char="•"/>
            </a:pPr>
            <a:r>
              <a:rPr lang="en-US" dirty="0" smtClean="0"/>
              <a:t>Significant events of default disclosed for each debt issue</a:t>
            </a:r>
          </a:p>
          <a:p>
            <a:pPr marL="285750" indent="-285750">
              <a:buFont typeface="Arial"/>
              <a:buChar char="•"/>
            </a:pPr>
            <a:r>
              <a:rPr lang="en-US" dirty="0" smtClean="0"/>
              <a:t>Significant acceleration clauses disclosed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800219"/>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p>
          <a:p>
            <a:endParaRPr lang="en-US" dirty="0"/>
          </a:p>
        </p:txBody>
      </p:sp>
      <p:sp>
        <p:nvSpPr>
          <p:cNvPr id="4" name="TextBox 3"/>
          <p:cNvSpPr txBox="1"/>
          <p:nvPr/>
        </p:nvSpPr>
        <p:spPr>
          <a:xfrm>
            <a:off x="304800" y="953869"/>
            <a:ext cx="8534400" cy="738664"/>
          </a:xfrm>
          <a:prstGeom prst="rect">
            <a:avLst/>
          </a:prstGeom>
          <a:noFill/>
        </p:spPr>
        <p:txBody>
          <a:bodyPr wrap="square" rtlCol="0">
            <a:spAutoFit/>
          </a:bodyPr>
          <a:lstStyle/>
          <a:p>
            <a:r>
              <a:rPr lang="en-US" sz="2400" u="sng" dirty="0" smtClean="0">
                <a:solidFill>
                  <a:srgbClr val="FF0000"/>
                </a:solidFill>
                <a:effectLst>
                  <a:outerShdw blurRad="38100" dist="38100" dir="2700000" algn="tl">
                    <a:srgbClr val="000000">
                      <a:alpha val="43137"/>
                    </a:srgbClr>
                  </a:outerShdw>
                </a:effectLst>
              </a:rPr>
              <a:t>NEW GASB PROJECTS:</a:t>
            </a:r>
            <a:endParaRPr lang="en-US" sz="2400" u="sng" dirty="0" smtClean="0">
              <a:solidFill>
                <a:srgbClr val="FF0000"/>
              </a:solidFill>
              <a:effectLst>
                <a:outerShdw blurRad="38100" dist="38100" dir="2700000" algn="tl">
                  <a:srgbClr val="000000">
                    <a:alpha val="43137"/>
                  </a:srgbClr>
                </a:outerShdw>
              </a:effectLst>
            </a:endParaRPr>
          </a:p>
          <a:p>
            <a:endParaRPr lang="en-US" dirty="0"/>
          </a:p>
        </p:txBody>
      </p:sp>
      <p:sp>
        <p:nvSpPr>
          <p:cNvPr id="5" name="TextBox 4"/>
          <p:cNvSpPr txBox="1"/>
          <p:nvPr/>
        </p:nvSpPr>
        <p:spPr>
          <a:xfrm>
            <a:off x="304800" y="1761292"/>
            <a:ext cx="6172200" cy="400110"/>
          </a:xfrm>
          <a:prstGeom prst="rect">
            <a:avLst/>
          </a:prstGeom>
          <a:noFill/>
        </p:spPr>
        <p:txBody>
          <a:bodyPr wrap="square" rtlCol="0">
            <a:spAutoFit/>
          </a:bodyPr>
          <a:lstStyle/>
          <a:p>
            <a:r>
              <a:rPr lang="en-US" sz="2000" u="sng" dirty="0" smtClean="0"/>
              <a:t>Capitalization of Construction Period Interest</a:t>
            </a:r>
            <a:endParaRPr lang="en-US" sz="2000" u="sng" dirty="0" smtClean="0"/>
          </a:p>
        </p:txBody>
      </p:sp>
      <p:sp>
        <p:nvSpPr>
          <p:cNvPr id="8" name="TextBox 7"/>
          <p:cNvSpPr txBox="1"/>
          <p:nvPr/>
        </p:nvSpPr>
        <p:spPr>
          <a:xfrm>
            <a:off x="685800" y="2286000"/>
            <a:ext cx="8001000" cy="3693319"/>
          </a:xfrm>
          <a:prstGeom prst="rect">
            <a:avLst/>
          </a:prstGeom>
          <a:noFill/>
        </p:spPr>
        <p:txBody>
          <a:bodyPr wrap="square" rtlCol="0">
            <a:spAutoFit/>
          </a:bodyPr>
          <a:lstStyle/>
          <a:p>
            <a:pPr marL="285750" indent="-285750">
              <a:buFont typeface="Arial"/>
              <a:buChar char="•"/>
            </a:pPr>
            <a:r>
              <a:rPr lang="en-US" dirty="0" smtClean="0"/>
              <a:t>Complete revisit of this topic</a:t>
            </a:r>
          </a:p>
          <a:p>
            <a:pPr marL="285750" indent="-285750">
              <a:buFont typeface="Arial"/>
              <a:buChar char="•"/>
            </a:pPr>
            <a:r>
              <a:rPr lang="en-US" dirty="0" smtClean="0"/>
              <a:t>Comment period ended March 5, 2018</a:t>
            </a:r>
          </a:p>
          <a:p>
            <a:pPr marL="285750" indent="-285750">
              <a:buFont typeface="Arial"/>
              <a:buChar char="•"/>
            </a:pPr>
            <a:r>
              <a:rPr lang="en-US" dirty="0" smtClean="0"/>
              <a:t>Impact to Utilities – Supersedes GASB #62 para. #485 that now says: “Regulate enterprises should capitalize, as part of the cost of capital assets, the cost of financing construction</a:t>
            </a:r>
            <a:r>
              <a:rPr lang="is-IS" dirty="0" smtClean="0"/>
              <a:t>…. The amount capitalized becomes part of the basis of the asset for rate-making purposes.”</a:t>
            </a:r>
          </a:p>
          <a:p>
            <a:pPr marL="285750" indent="-285750">
              <a:buFont typeface="Arial"/>
              <a:buChar char="•"/>
            </a:pPr>
            <a:r>
              <a:rPr lang="is-IS" dirty="0" smtClean="0"/>
              <a:t>New Standard Implementation Date </a:t>
            </a:r>
            <a:r>
              <a:rPr lang="en-US" dirty="0" smtClean="0"/>
              <a:t>–</a:t>
            </a:r>
            <a:r>
              <a:rPr lang="is-IS" dirty="0" smtClean="0"/>
              <a:t> Periods beginning after December 15, 2018</a:t>
            </a:r>
          </a:p>
          <a:p>
            <a:pPr marL="285750" indent="-285750">
              <a:buFont typeface="Arial"/>
              <a:buChar char="•"/>
            </a:pPr>
            <a:r>
              <a:rPr lang="is-IS" dirty="0" smtClean="0"/>
              <a:t>Construction period interest is expensed.</a:t>
            </a:r>
          </a:p>
          <a:p>
            <a:pPr marL="285750" indent="-285750">
              <a:buFont typeface="Arial"/>
              <a:buChar char="•"/>
            </a:pPr>
            <a:r>
              <a:rPr lang="is-IS" dirty="0" smtClean="0"/>
              <a:t>If implementation date is effective during a construction period and financials have been issued, all prior periods should be restated to give effect to the new standard.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Dyer &amp; Smith, LLC</a:t>
            </a:r>
            <a:endParaRPr lang="en-US" dirty="0"/>
          </a:p>
        </p:txBody>
      </p:sp>
      <p:sp>
        <p:nvSpPr>
          <p:cNvPr id="3" name="TextBox 2"/>
          <p:cNvSpPr txBox="1"/>
          <p:nvPr/>
        </p:nvSpPr>
        <p:spPr>
          <a:xfrm>
            <a:off x="304800" y="228600"/>
            <a:ext cx="7848600" cy="954107"/>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p>
          <a:p>
            <a:endParaRPr lang="en-US" sz="2800" dirty="0"/>
          </a:p>
        </p:txBody>
      </p:sp>
      <p:sp>
        <p:nvSpPr>
          <p:cNvPr id="4" name="TextBox 3"/>
          <p:cNvSpPr txBox="1"/>
          <p:nvPr/>
        </p:nvSpPr>
        <p:spPr>
          <a:xfrm>
            <a:off x="304800" y="953869"/>
            <a:ext cx="5638800" cy="553998"/>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NEW GASB PROJECTS:</a:t>
            </a:r>
          </a:p>
          <a:p>
            <a:endParaRPr lang="en-US" sz="1000" u="sng"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04800" y="1676400"/>
            <a:ext cx="8382000" cy="1323439"/>
          </a:xfrm>
          <a:prstGeom prst="rect">
            <a:avLst/>
          </a:prstGeom>
          <a:noFill/>
        </p:spPr>
        <p:txBody>
          <a:bodyPr wrap="square" rtlCol="0">
            <a:spAutoFit/>
          </a:bodyPr>
          <a:lstStyle/>
          <a:p>
            <a:r>
              <a:rPr lang="en-US" u="sng" dirty="0" smtClean="0"/>
              <a:t>Exchange Transactions</a:t>
            </a:r>
          </a:p>
          <a:p>
            <a:endParaRPr lang="en-US" u="sng" dirty="0"/>
          </a:p>
          <a:p>
            <a:pPr marL="742950" lvl="1" indent="-285750">
              <a:buFont typeface="Arial"/>
              <a:buChar char="•"/>
            </a:pPr>
            <a:r>
              <a:rPr lang="en-US" u="sng" dirty="0" smtClean="0"/>
              <a:t>Aid to Construction</a:t>
            </a:r>
          </a:p>
          <a:p>
            <a:pPr marL="742950" lvl="1" indent="-285750">
              <a:buFont typeface="Arial"/>
              <a:buChar char="•"/>
            </a:pPr>
            <a:endParaRPr lang="en-US" sz="800" u="sng" dirty="0" smtClean="0"/>
          </a:p>
          <a:p>
            <a:pPr marL="742950" lvl="1" indent="-285750">
              <a:buFont typeface="Arial"/>
              <a:buChar char="•"/>
            </a:pPr>
            <a:r>
              <a:rPr lang="en-US" u="sng" dirty="0" smtClean="0"/>
              <a:t>Impact to Utilities – Remote (GASB #62 para. 478, FERC 552) </a:t>
            </a:r>
            <a:endParaRPr lang="en-US" u="sng" dirty="0"/>
          </a:p>
        </p:txBody>
      </p:sp>
    </p:spTree>
    <p:extLst>
      <p:ext uri="{BB962C8B-B14F-4D97-AF65-F5344CB8AC3E}">
        <p14:creationId xmlns:p14="http://schemas.microsoft.com/office/powerpoint/2010/main" val="376937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cs typeface="Mongolian Baiti" pitchFamily="66" charset="0"/>
              </a:rPr>
              <a:t>Dyer &amp; Smith, LLC</a:t>
            </a:r>
            <a:endParaRPr lang="en-US" sz="1200" dirty="0">
              <a:cs typeface="Mongolian Baiti" pitchFamily="66" charset="0"/>
            </a:endParaRPr>
          </a:p>
        </p:txBody>
      </p:sp>
      <p:sp>
        <p:nvSpPr>
          <p:cNvPr id="3" name="TextBox 2"/>
          <p:cNvSpPr txBox="1"/>
          <p:nvPr/>
        </p:nvSpPr>
        <p:spPr>
          <a:xfrm>
            <a:off x="304800" y="228600"/>
            <a:ext cx="86106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cs typeface="Mongolian Baiti" pitchFamily="66" charset="0"/>
              </a:rPr>
              <a:t>NAPAA – ACCOUNTING UP-DATE PRESENTER</a:t>
            </a:r>
            <a:endParaRPr lang="en-US" sz="2800" dirty="0">
              <a:solidFill>
                <a:srgbClr val="FF0000"/>
              </a:solidFill>
              <a:effectLst>
                <a:outerShdw blurRad="38100" dist="38100" dir="2700000" algn="tl">
                  <a:srgbClr val="000000">
                    <a:alpha val="43137"/>
                  </a:srgbClr>
                </a:outerShdw>
              </a:effectLst>
              <a:cs typeface="Mongolian Baiti" pitchFamily="66" charset="0"/>
            </a:endParaRPr>
          </a:p>
        </p:txBody>
      </p:sp>
      <p:sp>
        <p:nvSpPr>
          <p:cNvPr id="4" name="TextBox 3"/>
          <p:cNvSpPr txBox="1"/>
          <p:nvPr/>
        </p:nvSpPr>
        <p:spPr>
          <a:xfrm>
            <a:off x="457200" y="762000"/>
            <a:ext cx="2590800" cy="1015663"/>
          </a:xfrm>
          <a:prstGeom prst="rect">
            <a:avLst/>
          </a:prstGeom>
          <a:noFill/>
        </p:spPr>
        <p:txBody>
          <a:bodyPr wrap="square" rtlCol="0">
            <a:spAutoFit/>
          </a:bodyPr>
          <a:lstStyle/>
          <a:p>
            <a:r>
              <a:rPr lang="en-US" sz="1400" dirty="0" smtClean="0">
                <a:cs typeface="Mongolian Baiti" pitchFamily="66" charset="0"/>
              </a:rPr>
              <a:t>Tom Dyer </a:t>
            </a:r>
          </a:p>
          <a:p>
            <a:r>
              <a:rPr lang="en-US" sz="1200" dirty="0" smtClean="0">
                <a:cs typeface="Mongolian Baiti" pitchFamily="66" charset="0"/>
              </a:rPr>
              <a:t>Dyer &amp; Smith, LLC</a:t>
            </a:r>
          </a:p>
          <a:p>
            <a:r>
              <a:rPr lang="en-US" sz="1200" dirty="0" smtClean="0">
                <a:cs typeface="Mongolian Baiti" pitchFamily="66" charset="0"/>
              </a:rPr>
              <a:t>Certified Public Accountants</a:t>
            </a:r>
          </a:p>
          <a:p>
            <a:r>
              <a:rPr lang="en-US" sz="1100" dirty="0" smtClean="0">
                <a:cs typeface="Mongolian Baiti" pitchFamily="66" charset="0"/>
              </a:rPr>
              <a:t>112-F South Side Square</a:t>
            </a:r>
          </a:p>
          <a:p>
            <a:r>
              <a:rPr lang="en-US" sz="1100" dirty="0" smtClean="0">
                <a:cs typeface="Mongolian Baiti" pitchFamily="66" charset="0"/>
              </a:rPr>
              <a:t>Huntsville, Alabama 35801</a:t>
            </a:r>
            <a:endParaRPr lang="en-US" sz="1100" dirty="0">
              <a:cs typeface="Mongolian Baiti" pitchFamily="66" charset="0"/>
            </a:endParaRPr>
          </a:p>
        </p:txBody>
      </p:sp>
      <p:sp>
        <p:nvSpPr>
          <p:cNvPr id="7" name="TextBox 6"/>
          <p:cNvSpPr txBox="1"/>
          <p:nvPr/>
        </p:nvSpPr>
        <p:spPr>
          <a:xfrm>
            <a:off x="3505200" y="738426"/>
            <a:ext cx="3200400" cy="861774"/>
          </a:xfrm>
          <a:prstGeom prst="rect">
            <a:avLst/>
          </a:prstGeom>
          <a:noFill/>
        </p:spPr>
        <p:txBody>
          <a:bodyPr wrap="square" rtlCol="0">
            <a:spAutoFit/>
          </a:bodyPr>
          <a:lstStyle/>
          <a:p>
            <a:r>
              <a:rPr lang="en-US" sz="1200" dirty="0" smtClean="0">
                <a:cs typeface="Mongolian Baiti" pitchFamily="66" charset="0"/>
              </a:rPr>
              <a:t>Phone: 256-536-1020, 256-426-1641</a:t>
            </a:r>
          </a:p>
          <a:p>
            <a:r>
              <a:rPr lang="en-US" sz="1200" dirty="0" smtClean="0">
                <a:cs typeface="Mongolian Baiti" pitchFamily="66" charset="0"/>
              </a:rPr>
              <a:t>Email: tom.dyer@dyerandsmith.com</a:t>
            </a:r>
          </a:p>
          <a:p>
            <a:r>
              <a:rPr lang="en-US" sz="1200" dirty="0" smtClean="0">
                <a:cs typeface="Mongolian Baiti" pitchFamily="66" charset="0"/>
              </a:rPr>
              <a:t>Fax: 256-536-1030</a:t>
            </a:r>
          </a:p>
          <a:p>
            <a:endParaRPr lang="en-US" sz="1400" dirty="0">
              <a:latin typeface="Mongolian Baiti" pitchFamily="66" charset="0"/>
              <a:cs typeface="Mongolian Baiti" pitchFamily="66" charset="0"/>
            </a:endParaRPr>
          </a:p>
        </p:txBody>
      </p:sp>
      <p:sp>
        <p:nvSpPr>
          <p:cNvPr id="8" name="TextBox 7"/>
          <p:cNvSpPr txBox="1"/>
          <p:nvPr/>
        </p:nvSpPr>
        <p:spPr>
          <a:xfrm>
            <a:off x="304800" y="1885890"/>
            <a:ext cx="8686800" cy="384721"/>
          </a:xfrm>
          <a:prstGeom prst="rect">
            <a:avLst/>
          </a:prstGeom>
          <a:noFill/>
        </p:spPr>
        <p:txBody>
          <a:bodyPr wrap="square" rtlCol="0">
            <a:spAutoFit/>
          </a:bodyPr>
          <a:lstStyle/>
          <a:p>
            <a:r>
              <a:rPr lang="en-US" sz="1900" u="sng" dirty="0" smtClean="0">
                <a:solidFill>
                  <a:srgbClr val="FF0000"/>
                </a:solidFill>
                <a:effectLst>
                  <a:outerShdw blurRad="38100" dist="38100" dir="2700000" algn="tl">
                    <a:srgbClr val="000000">
                      <a:alpha val="43137"/>
                    </a:srgbClr>
                  </a:outerShdw>
                </a:effectLst>
                <a:cs typeface="Mongolian Baiti" pitchFamily="66" charset="0"/>
              </a:rPr>
              <a:t>FIRM QUALIFICATIONS AND EXPERIENCE TO PERFORM UTILITY AUDITS</a:t>
            </a:r>
            <a:endParaRPr lang="en-US" sz="1900" u="sng" dirty="0">
              <a:solidFill>
                <a:srgbClr val="FF0000"/>
              </a:solidFill>
              <a:effectLst>
                <a:outerShdw blurRad="38100" dist="38100" dir="2700000" algn="tl">
                  <a:srgbClr val="000000">
                    <a:alpha val="43137"/>
                  </a:srgbClr>
                </a:outerShdw>
              </a:effectLst>
              <a:cs typeface="Mongolian Baiti" pitchFamily="66" charset="0"/>
            </a:endParaRPr>
          </a:p>
        </p:txBody>
      </p:sp>
      <p:sp>
        <p:nvSpPr>
          <p:cNvPr id="9" name="TextBox 8"/>
          <p:cNvSpPr txBox="1"/>
          <p:nvPr/>
        </p:nvSpPr>
        <p:spPr>
          <a:xfrm>
            <a:off x="304800" y="2362200"/>
            <a:ext cx="16002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cs typeface="Mongolian Baiti" pitchFamily="66" charset="0"/>
              </a:rPr>
              <a:t>GENERAL</a:t>
            </a:r>
            <a:endParaRPr lang="en-US" sz="2000" u="sng" dirty="0">
              <a:solidFill>
                <a:srgbClr val="FF0000"/>
              </a:solidFill>
              <a:effectLst>
                <a:outerShdw blurRad="38100" dist="38100" dir="2700000" algn="tl">
                  <a:srgbClr val="000000">
                    <a:alpha val="43137"/>
                  </a:srgbClr>
                </a:outerShdw>
              </a:effectLst>
              <a:cs typeface="Mongolian Baiti" pitchFamily="66" charset="0"/>
            </a:endParaRPr>
          </a:p>
        </p:txBody>
      </p:sp>
      <p:sp>
        <p:nvSpPr>
          <p:cNvPr id="10" name="TextBox 9"/>
          <p:cNvSpPr txBox="1"/>
          <p:nvPr/>
        </p:nvSpPr>
        <p:spPr>
          <a:xfrm>
            <a:off x="457200" y="2858869"/>
            <a:ext cx="8305800" cy="646331"/>
          </a:xfrm>
          <a:prstGeom prst="rect">
            <a:avLst/>
          </a:prstGeom>
          <a:noFill/>
        </p:spPr>
        <p:txBody>
          <a:bodyPr wrap="square" rtlCol="0">
            <a:spAutoFit/>
          </a:bodyPr>
          <a:lstStyle/>
          <a:p>
            <a:r>
              <a:rPr lang="en-US" sz="1200" dirty="0" smtClean="0">
                <a:cs typeface="Mongolian Baiti" pitchFamily="66" charset="0"/>
              </a:rPr>
              <a:t>Dyer &amp; Smith LLC, has a total of </a:t>
            </a:r>
            <a:r>
              <a:rPr lang="en-US" sz="1200" dirty="0" smtClean="0">
                <a:cs typeface="Mongolian Baiti" pitchFamily="66" charset="0"/>
              </a:rPr>
              <a:t>6 </a:t>
            </a:r>
            <a:r>
              <a:rPr lang="en-US" sz="1200" dirty="0" smtClean="0">
                <a:cs typeface="Mongolian Baiti" pitchFamily="66" charset="0"/>
              </a:rPr>
              <a:t>personnel including 2 active partners, </a:t>
            </a:r>
            <a:r>
              <a:rPr lang="en-US" sz="1200" dirty="0" smtClean="0">
                <a:cs typeface="Mongolian Baiti" pitchFamily="66" charset="0"/>
              </a:rPr>
              <a:t>2 </a:t>
            </a:r>
            <a:r>
              <a:rPr lang="en-US" sz="1200" dirty="0" smtClean="0">
                <a:cs typeface="Mongolian Baiti" pitchFamily="66" charset="0"/>
              </a:rPr>
              <a:t>full-time staff and </a:t>
            </a:r>
            <a:r>
              <a:rPr lang="en-US" sz="1200" dirty="0" smtClean="0">
                <a:cs typeface="Mongolian Baiti" pitchFamily="66" charset="0"/>
              </a:rPr>
              <a:t>2 </a:t>
            </a:r>
            <a:r>
              <a:rPr lang="en-US" sz="1200" dirty="0" smtClean="0">
                <a:cs typeface="Mongolian Baiti" pitchFamily="66" charset="0"/>
              </a:rPr>
              <a:t>part-time administrative staff persons. The two partners have </a:t>
            </a:r>
            <a:r>
              <a:rPr lang="en-US" sz="1200" dirty="0" smtClean="0">
                <a:cs typeface="Mongolian Baiti" pitchFamily="66" charset="0"/>
              </a:rPr>
              <a:t>76 </a:t>
            </a:r>
            <a:r>
              <a:rPr lang="en-US" sz="1200" dirty="0" smtClean="0">
                <a:cs typeface="Mongolian Baiti" pitchFamily="66" charset="0"/>
              </a:rPr>
              <a:t>years combined experience in public accounting, including 70 years of experience working with utility distributors, municipal and governmental entities.   </a:t>
            </a:r>
            <a:endParaRPr lang="en-US" sz="1200" dirty="0">
              <a:cs typeface="Mongolian Baiti" pitchFamily="66" charset="0"/>
            </a:endParaRPr>
          </a:p>
        </p:txBody>
      </p:sp>
      <p:sp>
        <p:nvSpPr>
          <p:cNvPr id="11" name="TextBox 10"/>
          <p:cNvSpPr txBox="1"/>
          <p:nvPr/>
        </p:nvSpPr>
        <p:spPr>
          <a:xfrm>
            <a:off x="457200" y="3581400"/>
            <a:ext cx="8458200" cy="646331"/>
          </a:xfrm>
          <a:prstGeom prst="rect">
            <a:avLst/>
          </a:prstGeom>
          <a:noFill/>
        </p:spPr>
        <p:txBody>
          <a:bodyPr wrap="square" rtlCol="0">
            <a:spAutoFit/>
          </a:bodyPr>
          <a:lstStyle/>
          <a:p>
            <a:r>
              <a:rPr lang="en-US" sz="1200" dirty="0" smtClean="0">
                <a:cs typeface="Mongolian Baiti" pitchFamily="66" charset="0"/>
              </a:rPr>
              <a:t>We have extensive experience with municipal and governmental agencies, non-profit organization audits, audits of manufacturing companies, automotive retail, credit unions, utility industry computer software conversion and transition, and other services.</a:t>
            </a:r>
            <a:endParaRPr lang="en-US" sz="1200" dirty="0">
              <a:cs typeface="Mongolian Baiti" pitchFamily="66" charset="0"/>
            </a:endParaRPr>
          </a:p>
        </p:txBody>
      </p:sp>
      <p:sp>
        <p:nvSpPr>
          <p:cNvPr id="12" name="TextBox 11"/>
          <p:cNvSpPr txBox="1"/>
          <p:nvPr/>
        </p:nvSpPr>
        <p:spPr>
          <a:xfrm>
            <a:off x="457200" y="4343400"/>
            <a:ext cx="2743200" cy="307777"/>
          </a:xfrm>
          <a:prstGeom prst="rect">
            <a:avLst/>
          </a:prstGeom>
          <a:noFill/>
        </p:spPr>
        <p:txBody>
          <a:bodyPr wrap="square" rtlCol="0">
            <a:spAutoFit/>
          </a:bodyPr>
          <a:lstStyle/>
          <a:p>
            <a:r>
              <a:rPr lang="en-US" sz="1400" u="sng" dirty="0" smtClean="0">
                <a:cs typeface="Mongolian Baiti" pitchFamily="66" charset="0"/>
              </a:rPr>
              <a:t>Thomas T. Dyer – CPA, CGCA</a:t>
            </a:r>
            <a:endParaRPr lang="en-US" sz="1400" u="sng" dirty="0">
              <a:cs typeface="Mongolian Baiti" pitchFamily="66" charset="0"/>
            </a:endParaRPr>
          </a:p>
        </p:txBody>
      </p:sp>
      <p:sp>
        <p:nvSpPr>
          <p:cNvPr id="13" name="TextBox 12"/>
          <p:cNvSpPr txBox="1"/>
          <p:nvPr/>
        </p:nvSpPr>
        <p:spPr>
          <a:xfrm>
            <a:off x="457200" y="4724400"/>
            <a:ext cx="8534400" cy="830997"/>
          </a:xfrm>
          <a:prstGeom prst="rect">
            <a:avLst/>
          </a:prstGeom>
          <a:noFill/>
        </p:spPr>
        <p:txBody>
          <a:bodyPr wrap="square" rtlCol="0">
            <a:spAutoFit/>
          </a:bodyPr>
          <a:lstStyle/>
          <a:p>
            <a:r>
              <a:rPr lang="en-US" sz="1200" dirty="0" smtClean="0">
                <a:cs typeface="Mongolian Baiti" pitchFamily="66" charset="0"/>
              </a:rPr>
              <a:t>Tom has conducted audits for </a:t>
            </a:r>
            <a:r>
              <a:rPr lang="en-US" sz="1200" dirty="0" smtClean="0">
                <a:cs typeface="Mongolian Baiti" pitchFamily="66" charset="0"/>
              </a:rPr>
              <a:t>40 </a:t>
            </a:r>
            <a:r>
              <a:rPr lang="en-US" sz="1200" dirty="0" smtClean="0">
                <a:cs typeface="Mongolian Baiti" pitchFamily="66" charset="0"/>
              </a:rPr>
              <a:t>years and has conducted audits of Utility Distributors for </a:t>
            </a:r>
            <a:r>
              <a:rPr lang="en-US" sz="1200" dirty="0" smtClean="0">
                <a:cs typeface="Mongolian Baiti" pitchFamily="66" charset="0"/>
              </a:rPr>
              <a:t>36 </a:t>
            </a:r>
            <a:r>
              <a:rPr lang="en-US" sz="1200" dirty="0" smtClean="0">
                <a:cs typeface="Mongolian Baiti" pitchFamily="66" charset="0"/>
              </a:rPr>
              <a:t>years. The scope of the work provided to these Utility Distributors includes </a:t>
            </a:r>
            <a:r>
              <a:rPr lang="en-US" sz="1200" b="1" u="sng" dirty="0">
                <a:cs typeface="Mongolian Baiti" pitchFamily="66" charset="0"/>
              </a:rPr>
              <a:t>a</a:t>
            </a:r>
            <a:r>
              <a:rPr lang="en-US" sz="1200" b="1" u="sng" dirty="0" smtClean="0">
                <a:cs typeface="Mongolian Baiti" pitchFamily="66" charset="0"/>
              </a:rPr>
              <a:t>udits under all three levels of quality assurance: </a:t>
            </a:r>
          </a:p>
          <a:p>
            <a:r>
              <a:rPr lang="en-US" sz="1200" dirty="0" smtClean="0">
                <a:cs typeface="Mongolian Baiti" pitchFamily="66" charset="0"/>
              </a:rPr>
              <a:t>1) Generally Accepted Auditing Standards – GAAS, 2) Generally Accepted Governmental Auditing Standards – GAGAS “Yellow Book,” 3) Uniform Guidance or “Single Audit.”</a:t>
            </a:r>
            <a:endParaRPr lang="en-US" sz="1200" dirty="0">
              <a:cs typeface="Mongolian Baiti"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79248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 PRESENTER</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1066800"/>
            <a:ext cx="90678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FIRM QUALIFICATIONS AND EXPERIENCE TO PERFORM UTILITY AUDITS </a:t>
            </a:r>
            <a:endParaRPr lang="en-US" sz="2000" u="sng"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304800" y="1676400"/>
            <a:ext cx="67056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AUDIT ASSURANCE AND CONSULTING SERVICES: </a:t>
            </a:r>
            <a:endParaRPr lang="en-US" sz="2000" u="sng"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609600" y="2286000"/>
            <a:ext cx="7467600" cy="3477875"/>
          </a:xfrm>
          <a:prstGeom prst="rect">
            <a:avLst/>
          </a:prstGeom>
          <a:noFill/>
        </p:spPr>
        <p:txBody>
          <a:bodyPr wrap="square" rtlCol="0">
            <a:spAutoFit/>
          </a:bodyPr>
          <a:lstStyle/>
          <a:p>
            <a:pPr>
              <a:buFont typeface="Wingdings" pitchFamily="2" charset="2"/>
              <a:buChar char="§"/>
            </a:pPr>
            <a:r>
              <a:rPr lang="en-US" sz="1400" dirty="0" smtClean="0"/>
              <a:t> 25 UTILITY CLIENTS – POWER, WATER, NATURAL GAS, SEWER IN NORTH ALABAMA AND CENTRAL TENNESSEE</a:t>
            </a:r>
          </a:p>
          <a:p>
            <a:endParaRPr lang="en-US" sz="1100" dirty="0" smtClean="0"/>
          </a:p>
          <a:p>
            <a:pPr>
              <a:buFont typeface="Wingdings" pitchFamily="2" charset="2"/>
              <a:buChar char="§"/>
            </a:pPr>
            <a:r>
              <a:rPr lang="en-US" sz="1400" dirty="0"/>
              <a:t> </a:t>
            </a:r>
            <a:r>
              <a:rPr lang="en-US" sz="1400" dirty="0" smtClean="0"/>
              <a:t>Bond covenant certifications,</a:t>
            </a:r>
          </a:p>
          <a:p>
            <a:endParaRPr lang="en-US" sz="1100" dirty="0" smtClean="0"/>
          </a:p>
          <a:p>
            <a:pPr>
              <a:buFont typeface="Wingdings" pitchFamily="2" charset="2"/>
              <a:buChar char="§"/>
            </a:pPr>
            <a:r>
              <a:rPr lang="en-US" sz="1400" dirty="0"/>
              <a:t> </a:t>
            </a:r>
            <a:r>
              <a:rPr lang="en-US" sz="1400" dirty="0" smtClean="0"/>
              <a:t>Evaluation of and compliance reporting on FEMA storm damage reimbursements,</a:t>
            </a:r>
          </a:p>
          <a:p>
            <a:endParaRPr lang="en-US" sz="1100" dirty="0" smtClean="0"/>
          </a:p>
          <a:p>
            <a:pPr>
              <a:buFont typeface="Wingdings" pitchFamily="2" charset="2"/>
              <a:buChar char="§"/>
            </a:pPr>
            <a:r>
              <a:rPr lang="en-US" sz="1400" dirty="0"/>
              <a:t> </a:t>
            </a:r>
            <a:r>
              <a:rPr lang="en-US" sz="1400" dirty="0" smtClean="0"/>
              <a:t>Assistance with utility industry software installation and conversion with the </a:t>
            </a:r>
          </a:p>
          <a:p>
            <a:r>
              <a:rPr lang="en-US" sz="1400" dirty="0" smtClean="0"/>
              <a:t>following utility software vendors: CSA – 1) Legacy, 2) CISNG, and 3) Orbit, SAP, NISC, LG, SEDC, ADS, American Software (Atlanta, Georgia) and, </a:t>
            </a:r>
            <a:r>
              <a:rPr lang="en-US" sz="1400" u="sng" dirty="0" smtClean="0"/>
              <a:t>Custom in-house installations.</a:t>
            </a:r>
          </a:p>
          <a:p>
            <a:endParaRPr lang="en-US" sz="1100" u="sng" dirty="0" smtClean="0"/>
          </a:p>
          <a:p>
            <a:pPr>
              <a:buFont typeface="Wingdings" pitchFamily="2" charset="2"/>
              <a:buChar char="§"/>
            </a:pPr>
            <a:r>
              <a:rPr lang="en-US" sz="1400" dirty="0"/>
              <a:t> </a:t>
            </a:r>
            <a:r>
              <a:rPr lang="en-US" sz="1400" dirty="0" smtClean="0"/>
              <a:t>Construction Work In Progress (CWIP) overhead rate analysis,</a:t>
            </a:r>
          </a:p>
          <a:p>
            <a:endParaRPr lang="en-US" sz="1100" dirty="0" smtClean="0"/>
          </a:p>
          <a:p>
            <a:pPr>
              <a:buFont typeface="Wingdings" pitchFamily="2" charset="2"/>
              <a:buChar char="§"/>
            </a:pPr>
            <a:r>
              <a:rPr lang="en-US" sz="1400" dirty="0"/>
              <a:t> </a:t>
            </a:r>
            <a:r>
              <a:rPr lang="en-US" sz="1400" dirty="0" smtClean="0"/>
              <a:t>SAS #70 end-use Billing compliance issues and implementation. 18 reports total related to TVA end-use billing compliance requirements.</a:t>
            </a:r>
          </a:p>
          <a:p>
            <a:endParaRPr lang="en-US" sz="11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 PRESENTER</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819090"/>
            <a:ext cx="57912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ADDITIONAL QUIALIFICATIONS</a:t>
            </a:r>
            <a:endParaRPr lang="en-US" sz="2000" u="sng"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609600" y="1371600"/>
            <a:ext cx="7086600" cy="4524316"/>
          </a:xfrm>
          <a:prstGeom prst="rect">
            <a:avLst/>
          </a:prstGeom>
          <a:noFill/>
        </p:spPr>
        <p:txBody>
          <a:bodyPr wrap="square" rtlCol="0">
            <a:spAutoFit/>
          </a:bodyPr>
          <a:lstStyle/>
          <a:p>
            <a:r>
              <a:rPr lang="en-US" sz="1600" dirty="0" smtClean="0"/>
              <a:t>Tom has been a </a:t>
            </a:r>
            <a:r>
              <a:rPr lang="en-US" sz="1600" b="1" u="sng" dirty="0" smtClean="0"/>
              <a:t>guest speaker</a:t>
            </a:r>
            <a:r>
              <a:rPr lang="en-US" sz="1600" dirty="0" smtClean="0"/>
              <a:t> at utility industry conferences since 1985 as well as other trade associations and professional groups including the Alabama and Tennessee Societies of CPA’s, The Tennessee Valley Public Power Association (TVPPA). </a:t>
            </a:r>
            <a:r>
              <a:rPr lang="en-US" sz="1600" b="1" dirty="0" smtClean="0"/>
              <a:t>TVPPA has retained our firm 3 times to make presentations to the entire membership at its annual Finance &amp; Accounting Conference. TVPPA </a:t>
            </a:r>
            <a:r>
              <a:rPr lang="en-US" sz="1600" b="1" dirty="0"/>
              <a:t> </a:t>
            </a:r>
            <a:r>
              <a:rPr lang="en-US" sz="1600" b="1" dirty="0" smtClean="0"/>
              <a:t>also hired us to present analyses and results of the SAS #70 – End-use Billing reporting process to the entire membership at a meeting in Florence in 2006.</a:t>
            </a:r>
          </a:p>
          <a:p>
            <a:endParaRPr lang="en-US" sz="1600" b="1" u="sng" dirty="0"/>
          </a:p>
          <a:p>
            <a:r>
              <a:rPr lang="en-US" sz="1600" b="1" dirty="0" smtClean="0"/>
              <a:t>Tom was a guest speaker, May 2010 – Huntsville, AL, at the North </a:t>
            </a:r>
            <a:r>
              <a:rPr lang="en-US" sz="1600" b="1" dirty="0" smtClean="0"/>
              <a:t>Alabama </a:t>
            </a:r>
            <a:r>
              <a:rPr lang="en-US" sz="1600" b="1" dirty="0" smtClean="0"/>
              <a:t>Power Accountants Association’s annual meeting and made a presentation on </a:t>
            </a:r>
            <a:r>
              <a:rPr lang="en-US" sz="1600" b="1" u="sng" dirty="0" smtClean="0"/>
              <a:t>business ethics in the utility industry.</a:t>
            </a:r>
          </a:p>
          <a:p>
            <a:endParaRPr lang="en-US" sz="1600" b="1" u="sng" dirty="0"/>
          </a:p>
          <a:p>
            <a:r>
              <a:rPr lang="en-US" sz="1600" b="1" dirty="0" smtClean="0"/>
              <a:t>Tom was asked to speak at NAPAA’s conference in September 2013 and 2015 regarding new accounting standards for Pension Plans.</a:t>
            </a:r>
          </a:p>
          <a:p>
            <a:endParaRPr lang="en-US" sz="1600" b="1" dirty="0"/>
          </a:p>
          <a:p>
            <a:r>
              <a:rPr lang="en-US" sz="1600" b="1" dirty="0" smtClean="0"/>
              <a:t>Tom is the current Vice President of NAPAA.</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81000" y="228600"/>
            <a:ext cx="86106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 PRESENTER</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81000" y="1066800"/>
            <a:ext cx="91440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FIRM QUALIFICATIONS AND EXPERIENCE TO PERFORM UTILITY AUDITS</a:t>
            </a:r>
            <a:endParaRPr lang="en-US" sz="2000" u="sng"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381000" y="1992868"/>
            <a:ext cx="8305800" cy="369332"/>
          </a:xfrm>
          <a:prstGeom prst="rect">
            <a:avLst/>
          </a:prstGeom>
          <a:noFill/>
        </p:spPr>
        <p:txBody>
          <a:bodyPr wrap="square" rtlCol="0">
            <a:spAutoFit/>
          </a:bodyPr>
          <a:lstStyle/>
          <a:p>
            <a:r>
              <a:rPr lang="en-US" u="sng" dirty="0" smtClean="0">
                <a:solidFill>
                  <a:srgbClr val="FF0000"/>
                </a:solidFill>
                <a:effectLst>
                  <a:outerShdw blurRad="38100" dist="38100" dir="2700000" algn="tl">
                    <a:srgbClr val="000000">
                      <a:alpha val="43137"/>
                    </a:srgbClr>
                  </a:outerShdw>
                </a:effectLst>
              </a:rPr>
              <a:t>RECENT UTILITY INDUSTRY CONTINUING PROFESSIONAL EDUCATION</a:t>
            </a:r>
            <a:endParaRPr lang="en-US" u="sng"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81000" y="2514600"/>
            <a:ext cx="8839200" cy="338554"/>
          </a:xfrm>
          <a:prstGeom prst="rect">
            <a:avLst/>
          </a:prstGeom>
          <a:noFill/>
        </p:spPr>
        <p:txBody>
          <a:bodyPr wrap="square" rtlCol="0">
            <a:spAutoFit/>
          </a:bodyPr>
          <a:lstStyle/>
          <a:p>
            <a:r>
              <a:rPr lang="en-US" sz="1600" u="sng" dirty="0" smtClean="0"/>
              <a:t>Through Michigan State University Institute of Public Utilities (The only one of its type)</a:t>
            </a:r>
            <a:endParaRPr lang="en-US" sz="1600" u="sng" dirty="0"/>
          </a:p>
        </p:txBody>
      </p:sp>
      <p:sp>
        <p:nvSpPr>
          <p:cNvPr id="7" name="TextBox 6"/>
          <p:cNvSpPr txBox="1"/>
          <p:nvPr/>
        </p:nvSpPr>
        <p:spPr>
          <a:xfrm>
            <a:off x="1143000" y="3124200"/>
            <a:ext cx="6553200" cy="2554545"/>
          </a:xfrm>
          <a:prstGeom prst="rect">
            <a:avLst/>
          </a:prstGeom>
          <a:noFill/>
        </p:spPr>
        <p:txBody>
          <a:bodyPr wrap="square" rtlCol="0">
            <a:spAutoFit/>
          </a:bodyPr>
          <a:lstStyle/>
          <a:p>
            <a:pPr>
              <a:buFont typeface="Wingdings" pitchFamily="2" charset="2"/>
              <a:buChar char="§"/>
            </a:pPr>
            <a:r>
              <a:rPr lang="en-US" sz="1600" dirty="0" smtClean="0"/>
              <a:t> National Association of Regulatory Utility Commissioners (NARUC) </a:t>
            </a:r>
            <a:r>
              <a:rPr lang="en-US" sz="1600" b="1" dirty="0" smtClean="0"/>
              <a:t>Utility Rate School – Electric, Water and Natural Gas</a:t>
            </a:r>
          </a:p>
          <a:p>
            <a:pPr>
              <a:buFont typeface="Wingdings" pitchFamily="2" charset="2"/>
              <a:buChar char="§"/>
            </a:pPr>
            <a:endParaRPr lang="en-US" sz="1600" b="1" dirty="0"/>
          </a:p>
          <a:p>
            <a:pPr>
              <a:buFont typeface="Wingdings" pitchFamily="2" charset="2"/>
              <a:buChar char="§"/>
            </a:pPr>
            <a:r>
              <a:rPr lang="en-US" sz="1600" dirty="0" smtClean="0"/>
              <a:t> </a:t>
            </a:r>
            <a:r>
              <a:rPr lang="en-US" sz="1600" b="1" dirty="0" smtClean="0"/>
              <a:t>Advanced Accounting – FERC, PURPA, Local Rate Actions &amp; Rate Set Asides, Econometric modelling</a:t>
            </a:r>
            <a:endParaRPr lang="en-US" sz="1600" dirty="0" smtClean="0"/>
          </a:p>
          <a:p>
            <a:endParaRPr lang="en-US" sz="1600" b="1" dirty="0" smtClean="0"/>
          </a:p>
          <a:p>
            <a:pPr>
              <a:buFont typeface="Wingdings" pitchFamily="2" charset="2"/>
              <a:buChar char="§"/>
            </a:pPr>
            <a:r>
              <a:rPr lang="en-US" sz="1600" b="1" dirty="0"/>
              <a:t> </a:t>
            </a:r>
            <a:r>
              <a:rPr lang="en-US" sz="1600" dirty="0" smtClean="0"/>
              <a:t>The Financial Effect of Energy Efficiency on Utilities – A Closer Look at Decoupling</a:t>
            </a:r>
          </a:p>
          <a:p>
            <a:endParaRPr lang="en-US" sz="1600" dirty="0" smtClean="0"/>
          </a:p>
          <a:p>
            <a:pPr>
              <a:buFont typeface="Wingdings" pitchFamily="2" charset="2"/>
              <a:buChar char="§"/>
            </a:pPr>
            <a:r>
              <a:rPr lang="en-US" sz="1600" dirty="0"/>
              <a:t> </a:t>
            </a:r>
            <a:r>
              <a:rPr lang="en-US" sz="1600" dirty="0" smtClean="0"/>
              <a:t>Electric Demand Forecasting </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5" name="TextBox 4"/>
          <p:cNvSpPr txBox="1"/>
          <p:nvPr/>
        </p:nvSpPr>
        <p:spPr>
          <a:xfrm>
            <a:off x="304800" y="228600"/>
            <a:ext cx="6172200" cy="523220"/>
          </a:xfrm>
          <a:prstGeom prst="rect">
            <a:avLst/>
          </a:prstGeom>
          <a:noFill/>
        </p:spPr>
        <p:txBody>
          <a:bodyPr wrap="square" rtlCol="0">
            <a:spAutoFit/>
          </a:bodyPr>
          <a:lstStyle/>
          <a:p>
            <a:r>
              <a:rPr lang="en-US" sz="2800" dirty="0">
                <a:solidFill>
                  <a:srgbClr val="FF0000"/>
                </a:solidFill>
                <a:effectLst>
                  <a:outerShdw blurRad="38100" dist="38100" dir="2700000" algn="tl">
                    <a:srgbClr val="000000">
                      <a:alpha val="43137"/>
                    </a:srgbClr>
                  </a:outerShdw>
                </a:effectLst>
              </a:rPr>
              <a:t>NAPAA - </a:t>
            </a:r>
            <a:r>
              <a:rPr lang="en-US" sz="2800" dirty="0" smtClean="0">
                <a:solidFill>
                  <a:srgbClr val="FF0000"/>
                </a:solidFill>
                <a:effectLst>
                  <a:outerShdw blurRad="38100" dist="38100" dir="2700000" algn="tl">
                    <a:srgbClr val="000000">
                      <a:alpha val="43137"/>
                    </a:srgbClr>
                  </a:outerShdw>
                </a:effectLst>
              </a:rPr>
              <a:t>ACCOUNTING </a:t>
            </a:r>
            <a:r>
              <a:rPr lang="en-US" sz="2800" dirty="0">
                <a:solidFill>
                  <a:srgbClr val="FF0000"/>
                </a:solidFill>
                <a:effectLst>
                  <a:outerShdw blurRad="38100" dist="38100" dir="2700000" algn="tl">
                    <a:srgbClr val="000000">
                      <a:alpha val="43137"/>
                    </a:srgbClr>
                  </a:outerShdw>
                </a:effectLst>
              </a:rPr>
              <a:t>UP-DATE</a:t>
            </a:r>
          </a:p>
        </p:txBody>
      </p:sp>
      <p:sp>
        <p:nvSpPr>
          <p:cNvPr id="6" name="TextBox 5"/>
          <p:cNvSpPr txBox="1"/>
          <p:nvPr/>
        </p:nvSpPr>
        <p:spPr>
          <a:xfrm>
            <a:off x="609600" y="1066800"/>
            <a:ext cx="49530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GASB UPDATE</a:t>
            </a:r>
            <a:endParaRPr lang="en-US" sz="2000"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609600" y="1752600"/>
            <a:ext cx="83058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GASB #75 OTHER POST EMPLOYMENT BENEFITS (OPEB)</a:t>
            </a:r>
            <a:endParaRPr lang="en-US" sz="2000" dirty="0">
              <a:solidFill>
                <a:srgbClr val="FF0000"/>
              </a:solidFill>
              <a:effectLst>
                <a:outerShdw blurRad="38100" dist="38100" dir="2700000" algn="tl">
                  <a:srgbClr val="000000">
                    <a:alpha val="43137"/>
                  </a:srgbClr>
                </a:outerShdw>
              </a:effectLst>
            </a:endParaRPr>
          </a:p>
        </p:txBody>
      </p:sp>
      <p:sp>
        <p:nvSpPr>
          <p:cNvPr id="9" name="TextBox 8"/>
          <p:cNvSpPr txBox="1"/>
          <p:nvPr/>
        </p:nvSpPr>
        <p:spPr>
          <a:xfrm>
            <a:off x="838200" y="2971800"/>
            <a:ext cx="7924800" cy="2585323"/>
          </a:xfrm>
          <a:prstGeom prst="rect">
            <a:avLst/>
          </a:prstGeom>
          <a:noFill/>
        </p:spPr>
        <p:txBody>
          <a:bodyPr wrap="square" rtlCol="0">
            <a:spAutoFit/>
          </a:bodyPr>
          <a:lstStyle/>
          <a:p>
            <a:pPr>
              <a:buFont typeface="Wingdings" pitchFamily="2" charset="2"/>
              <a:buChar char="§"/>
            </a:pPr>
            <a:r>
              <a:rPr lang="en-US" dirty="0" smtClean="0"/>
              <a:t> Release of standards impacted recent Bankruptcy filing in Detroit, </a:t>
            </a:r>
            <a:r>
              <a:rPr lang="en-US" dirty="0" smtClean="0"/>
              <a:t>  Michigan </a:t>
            </a:r>
            <a:r>
              <a:rPr lang="en-US" dirty="0" smtClean="0"/>
              <a:t>- $5 billion in pension related liabilities and </a:t>
            </a:r>
            <a:r>
              <a:rPr lang="en-US" u="sng" dirty="0" smtClean="0"/>
              <a:t>$6 billion in Other Post Employment Benefit (OPEB) liabilities</a:t>
            </a:r>
          </a:p>
          <a:p>
            <a:pPr>
              <a:buFont typeface="Wingdings" pitchFamily="2" charset="2"/>
              <a:buChar char="§"/>
            </a:pPr>
            <a:endParaRPr lang="en-US" u="sng" dirty="0" smtClean="0"/>
          </a:p>
          <a:p>
            <a:pPr>
              <a:buFont typeface="Wingdings" pitchFamily="2" charset="2"/>
              <a:buChar char="§"/>
            </a:pPr>
            <a:r>
              <a:rPr lang="en-US" dirty="0" smtClean="0"/>
              <a:t>Release of standards impacted recent bond rating downgrade in Chicago, Illinois “OPEB and Pension Liability Crisis.”</a:t>
            </a:r>
          </a:p>
          <a:p>
            <a:pPr>
              <a:buFont typeface="Wingdings" pitchFamily="2" charset="2"/>
              <a:buChar char="§"/>
            </a:pPr>
            <a:endParaRPr lang="en-US" dirty="0" smtClean="0"/>
          </a:p>
          <a:p>
            <a:pPr>
              <a:buFont typeface="Wingdings" pitchFamily="2" charset="2"/>
              <a:buChar char="§"/>
            </a:pPr>
            <a:r>
              <a:rPr lang="en-US" u="sng" dirty="0" smtClean="0"/>
              <a:t>Widespread criticism that measurement standards were too broad</a:t>
            </a:r>
            <a:r>
              <a:rPr lang="en-US" dirty="0" smtClean="0"/>
              <a:t>. Same pre-ample for GASB 67 &amp; 68</a:t>
            </a:r>
          </a:p>
        </p:txBody>
      </p:sp>
      <p:sp>
        <p:nvSpPr>
          <p:cNvPr id="7" name="TextBox 6"/>
          <p:cNvSpPr txBox="1"/>
          <p:nvPr/>
        </p:nvSpPr>
        <p:spPr>
          <a:xfrm>
            <a:off x="609600" y="2343090"/>
            <a:ext cx="49530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BACKGROUND</a:t>
            </a:r>
            <a:endParaRPr lang="en-US" sz="2000"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28600"/>
            <a:ext cx="8534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971490"/>
            <a:ext cx="59436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OPEN POST EMPLOYMENT BENEFITS (OPEB)</a:t>
            </a:r>
            <a:endParaRPr lang="en-US" sz="2000" u="sng"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304800" y="1600200"/>
            <a:ext cx="84582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HEALTH CARE COST DYNAMICS</a:t>
            </a:r>
            <a:endParaRPr lang="en-US" sz="2000" u="sng"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990600" y="2282041"/>
            <a:ext cx="7010400" cy="1985159"/>
          </a:xfrm>
          <a:prstGeom prst="rect">
            <a:avLst/>
          </a:prstGeom>
          <a:noFill/>
        </p:spPr>
        <p:txBody>
          <a:bodyPr wrap="square" rtlCol="0">
            <a:spAutoFit/>
          </a:bodyPr>
          <a:lstStyle/>
          <a:p>
            <a:pPr>
              <a:buFont typeface="Wingdings" pitchFamily="2" charset="2"/>
              <a:buChar char="§"/>
            </a:pPr>
            <a:r>
              <a:rPr lang="en-US" dirty="0" smtClean="0"/>
              <a:t> </a:t>
            </a:r>
            <a:r>
              <a:rPr lang="en-US" sz="1500" dirty="0" smtClean="0"/>
              <a:t>A survey in 2010 found that the average family health insurance premium is more than the typical </a:t>
            </a:r>
            <a:r>
              <a:rPr lang="en-US" sz="1500" u="sng" dirty="0" smtClean="0"/>
              <a:t>minimum wage earner </a:t>
            </a:r>
            <a:r>
              <a:rPr lang="en-US" sz="1500" dirty="0" smtClean="0"/>
              <a:t>makes in a year.</a:t>
            </a:r>
          </a:p>
          <a:p>
            <a:pPr>
              <a:buFont typeface="Wingdings" pitchFamily="2" charset="2"/>
              <a:buChar char="§"/>
            </a:pPr>
            <a:endParaRPr lang="en-US" sz="1500" dirty="0"/>
          </a:p>
          <a:p>
            <a:pPr>
              <a:buFont typeface="Wingdings" pitchFamily="2" charset="2"/>
              <a:buChar char="§"/>
            </a:pPr>
            <a:r>
              <a:rPr lang="en-US" sz="1500" dirty="0" smtClean="0"/>
              <a:t> At Starbucks Coffee, health care costs are greater than the cost of the coffee beans</a:t>
            </a:r>
          </a:p>
          <a:p>
            <a:pPr>
              <a:buFont typeface="Wingdings" pitchFamily="2" charset="2"/>
              <a:buChar char="§"/>
            </a:pPr>
            <a:endParaRPr lang="en-US" sz="1500" dirty="0"/>
          </a:p>
          <a:p>
            <a:pPr>
              <a:buFont typeface="Wingdings" pitchFamily="2" charset="2"/>
              <a:buChar char="§"/>
            </a:pPr>
            <a:r>
              <a:rPr lang="en-US" sz="1500" dirty="0" smtClean="0"/>
              <a:t> At General Motors, health care costs are greater than the cost of the steel. </a:t>
            </a:r>
            <a:endParaRPr lang="en-US" sz="15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793319" y="6407944"/>
            <a:ext cx="2350681" cy="365125"/>
          </a:xfrm>
        </p:spPr>
        <p:txBody>
          <a:bodyPr/>
          <a:lstStyle/>
          <a:p>
            <a:pPr algn="ctr"/>
            <a:r>
              <a:rPr lang="en-US" sz="1200" dirty="0" smtClean="0"/>
              <a:t>Dyer &amp; Smith, LLC</a:t>
            </a:r>
            <a:endParaRPr lang="en-US" sz="1200" dirty="0"/>
          </a:p>
        </p:txBody>
      </p:sp>
      <p:sp>
        <p:nvSpPr>
          <p:cNvPr id="3" name="TextBox 2"/>
          <p:cNvSpPr txBox="1"/>
          <p:nvPr/>
        </p:nvSpPr>
        <p:spPr>
          <a:xfrm>
            <a:off x="304800" y="238780"/>
            <a:ext cx="84582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NAPAA – ACCOUNTING UP-DATE</a:t>
            </a:r>
            <a:endParaRPr lang="en-US" sz="2800"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304800" y="990600"/>
            <a:ext cx="85344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GASB #75- OTHER POST EMPLOYMENT BENEFITS (OPEB)</a:t>
            </a:r>
            <a:endParaRPr lang="en-US" sz="2000" u="sng"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04800" y="2115741"/>
            <a:ext cx="8382000" cy="1677382"/>
          </a:xfrm>
          <a:prstGeom prst="rect">
            <a:avLst/>
          </a:prstGeom>
          <a:noFill/>
        </p:spPr>
        <p:txBody>
          <a:bodyPr wrap="square" rtlCol="0">
            <a:spAutoFit/>
          </a:bodyPr>
          <a:lstStyle/>
          <a:p>
            <a:pPr marL="285750" indent="-285750">
              <a:buFont typeface="Arial"/>
              <a:buChar char="•"/>
            </a:pPr>
            <a:r>
              <a:rPr lang="en-US" sz="1900" dirty="0" smtClean="0"/>
              <a:t>Fastest growing percentage of the population in the next 40 years- those over age 80</a:t>
            </a:r>
          </a:p>
          <a:p>
            <a:pPr marL="285750" indent="-285750">
              <a:buFont typeface="Arial"/>
              <a:buChar char="•"/>
            </a:pPr>
            <a:endParaRPr lang="en-US" sz="800" dirty="0"/>
          </a:p>
          <a:p>
            <a:pPr marL="285750" indent="-285750">
              <a:buFont typeface="Arial"/>
              <a:buChar char="•"/>
            </a:pPr>
            <a:r>
              <a:rPr lang="en-US" sz="1900" dirty="0" smtClean="0"/>
              <a:t>Highest health group cost groups on an individual basis:</a:t>
            </a:r>
          </a:p>
          <a:p>
            <a:pPr marL="914400" lvl="1" indent="-457200">
              <a:buAutoNum type="alphaLcPeriod"/>
            </a:pPr>
            <a:r>
              <a:rPr lang="en-US" sz="1900" dirty="0" smtClean="0"/>
              <a:t>Over 65 – 3 times the cost of under 65</a:t>
            </a:r>
          </a:p>
          <a:p>
            <a:pPr marL="914400" lvl="1" indent="-457200">
              <a:buAutoNum type="alphaLcPeriod"/>
            </a:pPr>
            <a:r>
              <a:rPr lang="en-US" sz="1900" dirty="0" smtClean="0"/>
              <a:t>Over 80 – 9 times the cost of under 65</a:t>
            </a:r>
            <a:endParaRPr lang="en-US" sz="1900" dirty="0"/>
          </a:p>
        </p:txBody>
      </p:sp>
      <p:sp>
        <p:nvSpPr>
          <p:cNvPr id="8" name="TextBox 7"/>
          <p:cNvSpPr txBox="1"/>
          <p:nvPr/>
        </p:nvSpPr>
        <p:spPr>
          <a:xfrm>
            <a:off x="304800" y="1524000"/>
            <a:ext cx="8534400" cy="400110"/>
          </a:xfrm>
          <a:prstGeom prst="rect">
            <a:avLst/>
          </a:prstGeom>
          <a:noFill/>
        </p:spPr>
        <p:txBody>
          <a:bodyPr wrap="square" rtlCol="0">
            <a:spAutoFit/>
          </a:bodyPr>
          <a:lstStyle/>
          <a:p>
            <a:r>
              <a:rPr lang="en-US" sz="2000" u="sng" dirty="0" smtClean="0">
                <a:solidFill>
                  <a:srgbClr val="FF0000"/>
                </a:solidFill>
                <a:effectLst>
                  <a:outerShdw blurRad="38100" dist="38100" dir="2700000" algn="tl">
                    <a:srgbClr val="000000">
                      <a:alpha val="43137"/>
                    </a:srgbClr>
                  </a:outerShdw>
                </a:effectLst>
              </a:rPr>
              <a:t>AGING POPULATION</a:t>
            </a:r>
            <a:endParaRPr lang="en-US" sz="2000" u="sng" dirty="0">
              <a:solidFill>
                <a:srgbClr val="FF0000"/>
              </a:solidFill>
              <a:effectLst>
                <a:outerShdw blurRad="38100" dist="38100" dir="2700000" algn="tl">
                  <a:srgbClr val="000000">
                    <a:alpha val="43137"/>
                  </a:srgbClr>
                </a:outerShdw>
              </a:effectLst>
            </a:endParaRPr>
          </a:p>
        </p:txBody>
      </p:sp>
      <p:sp>
        <p:nvSpPr>
          <p:cNvPr id="9" name="TextBox 8"/>
          <p:cNvSpPr txBox="1"/>
          <p:nvPr/>
        </p:nvSpPr>
        <p:spPr>
          <a:xfrm>
            <a:off x="304800" y="4038600"/>
            <a:ext cx="8382000" cy="1677382"/>
          </a:xfrm>
          <a:prstGeom prst="rect">
            <a:avLst/>
          </a:prstGeom>
          <a:noFill/>
        </p:spPr>
        <p:txBody>
          <a:bodyPr wrap="square" rtlCol="0">
            <a:spAutoFit/>
          </a:bodyPr>
          <a:lstStyle/>
          <a:p>
            <a:r>
              <a:rPr lang="en-US" sz="1900" u="sng" dirty="0" smtClean="0"/>
              <a:t>WHO CURRENTLY PROVIDES RETIREE HEALTH BENEFITS?</a:t>
            </a:r>
          </a:p>
          <a:p>
            <a:endParaRPr lang="en-US" sz="800" u="sng" dirty="0" smtClean="0"/>
          </a:p>
          <a:p>
            <a:pPr marL="342900" indent="-342900">
              <a:buFont typeface="Arial"/>
              <a:buChar char="•"/>
            </a:pPr>
            <a:r>
              <a:rPr lang="en-US" sz="1900" dirty="0" smtClean="0"/>
              <a:t>LARGE PRIVATE SECTOR – APPROX 30%</a:t>
            </a:r>
          </a:p>
          <a:p>
            <a:pPr marL="342900" indent="-342900">
              <a:buFont typeface="Arial"/>
              <a:buChar char="•"/>
            </a:pPr>
            <a:r>
              <a:rPr lang="en-US" sz="1900" dirty="0" smtClean="0"/>
              <a:t>SMALL PRIVATE SECTOR – APPROX 5%</a:t>
            </a:r>
          </a:p>
          <a:p>
            <a:pPr marL="342900" indent="-342900">
              <a:buFont typeface="Arial"/>
              <a:buChar char="•"/>
            </a:pPr>
            <a:r>
              <a:rPr lang="en-US" sz="1900" dirty="0" smtClean="0"/>
              <a:t>STATE GOVERMENTS – APPROX 75%</a:t>
            </a:r>
          </a:p>
          <a:p>
            <a:pPr marL="342900" indent="-342900">
              <a:buFont typeface="Arial"/>
              <a:buChar char="•"/>
            </a:pPr>
            <a:r>
              <a:rPr lang="en-US" sz="1900" dirty="0" smtClean="0"/>
              <a:t>LOCAL GOVERMENTS – APPROX 60%</a:t>
            </a:r>
            <a:endParaRPr lang="en-US" sz="1900"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6968</TotalTime>
  <Words>2754</Words>
  <Application>Microsoft Macintosh PowerPoint</Application>
  <PresentationFormat>On-screen Show (4:3)</PresentationFormat>
  <Paragraphs>299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NAPAA- Finance and Accounting Conference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NAPAA- Finance and Accounting Conference</dc:title>
  <dc:creator>Jennifer</dc:creator>
  <cp:lastModifiedBy>Jennifer</cp:lastModifiedBy>
  <cp:revision>140</cp:revision>
  <dcterms:created xsi:type="dcterms:W3CDTF">2014-05-02T21:19:56Z</dcterms:created>
  <dcterms:modified xsi:type="dcterms:W3CDTF">2018-05-14T04:12:34Z</dcterms:modified>
</cp:coreProperties>
</file>